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mf" ContentType="image/x-w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2" r:id="rId3"/>
    <p:sldId id="273" r:id="rId4"/>
    <p:sldId id="263" r:id="rId5"/>
    <p:sldId id="265" r:id="rId6"/>
    <p:sldId id="266" r:id="rId7"/>
    <p:sldId id="267" r:id="rId8"/>
    <p:sldId id="256" r:id="rId9"/>
    <p:sldId id="268" r:id="rId10"/>
    <p:sldId id="269" r:id="rId11"/>
    <p:sldId id="270" r:id="rId12"/>
    <p:sldId id="259" r:id="rId13"/>
    <p:sldId id="274" r:id="rId14"/>
    <p:sldId id="264" r:id="rId15"/>
    <p:sldId id="271" r:id="rId16"/>
    <p:sldId id="261" r:id="rId17"/>
  </p:sldIdLst>
  <p:sldSz cx="9144000" cy="6858000" type="screen4x3"/>
  <p:notesSz cx="6858000" cy="9144000"/>
  <p:defaultTextStyle>
    <a:defPPr>
      <a:defRPr lang="zh-CN"/>
    </a:defPPr>
    <a:lvl1pPr marL="0" lvl="0" indent="0" algn="ctr" defTabSz="914400" eaLnBrk="1" fontAlgn="base" latinLnBrk="0" hangingPunct="1">
      <a:spcBef>
        <a:spcPct val="0"/>
      </a:spcBef>
      <a:spcAft>
        <a:spcPct val="0"/>
      </a:spcAft>
      <a:buNone/>
      <a:defRPr sz="3600" b="0" i="0" u="none" kern="1200" baseline="0">
        <a:solidFill>
          <a:srgbClr val="660033"/>
        </a:solidFill>
        <a:latin typeface="Arial" charset="0"/>
        <a:ea typeface="宋体" pitchFamily="2" charset="-122"/>
      </a:defRPr>
    </a:lvl1pPr>
    <a:lvl2pPr marL="457200" lvl="1" indent="0" algn="ctr" defTabSz="914400" eaLnBrk="1" fontAlgn="base" latinLnBrk="0" hangingPunct="1">
      <a:spcBef>
        <a:spcPct val="0"/>
      </a:spcBef>
      <a:spcAft>
        <a:spcPct val="0"/>
      </a:spcAft>
      <a:buNone/>
      <a:defRPr sz="3600" b="0" i="0" u="none" kern="1200" baseline="0">
        <a:solidFill>
          <a:srgbClr val="660033"/>
        </a:solidFill>
        <a:latin typeface="Arial" charset="0"/>
        <a:ea typeface="宋体" pitchFamily="2" charset="-122"/>
      </a:defRPr>
    </a:lvl2pPr>
    <a:lvl3pPr marL="914400" lvl="2" indent="0" algn="ctr" defTabSz="914400" eaLnBrk="1" fontAlgn="base" latinLnBrk="0" hangingPunct="1">
      <a:spcBef>
        <a:spcPct val="0"/>
      </a:spcBef>
      <a:spcAft>
        <a:spcPct val="0"/>
      </a:spcAft>
      <a:buNone/>
      <a:defRPr sz="3600" b="0" i="0" u="none" kern="1200" baseline="0">
        <a:solidFill>
          <a:srgbClr val="660033"/>
        </a:solidFill>
        <a:latin typeface="Arial" charset="0"/>
        <a:ea typeface="宋体" pitchFamily="2" charset="-122"/>
      </a:defRPr>
    </a:lvl3pPr>
    <a:lvl4pPr marL="1371600" lvl="3" indent="0" algn="ctr" defTabSz="914400" eaLnBrk="1" fontAlgn="base" latinLnBrk="0" hangingPunct="1">
      <a:spcBef>
        <a:spcPct val="0"/>
      </a:spcBef>
      <a:spcAft>
        <a:spcPct val="0"/>
      </a:spcAft>
      <a:buNone/>
      <a:defRPr sz="3600" b="0" i="0" u="none" kern="1200" baseline="0">
        <a:solidFill>
          <a:srgbClr val="660033"/>
        </a:solidFill>
        <a:latin typeface="Arial" charset="0"/>
        <a:ea typeface="宋体" pitchFamily="2" charset="-122"/>
      </a:defRPr>
    </a:lvl4pPr>
    <a:lvl5pPr marL="1828800" lvl="4" indent="0" algn="ctr" defTabSz="914400" eaLnBrk="1" fontAlgn="base" latinLnBrk="0" hangingPunct="1">
      <a:spcBef>
        <a:spcPct val="0"/>
      </a:spcBef>
      <a:spcAft>
        <a:spcPct val="0"/>
      </a:spcAft>
      <a:buNone/>
      <a:defRPr sz="3600" b="0" i="0" u="none" kern="1200" baseline="0">
        <a:solidFill>
          <a:srgbClr val="660033"/>
        </a:solidFill>
        <a:latin typeface="Arial" charset="0"/>
        <a:ea typeface="宋体" pitchFamily="2" charset="-122"/>
      </a:defRPr>
    </a:lvl5pPr>
    <a:lvl6pPr marL="2286000" lvl="5" indent="0" algn="ctr" defTabSz="914400" eaLnBrk="1" fontAlgn="base" latinLnBrk="0" hangingPunct="1">
      <a:spcBef>
        <a:spcPct val="0"/>
      </a:spcBef>
      <a:spcAft>
        <a:spcPct val="0"/>
      </a:spcAft>
      <a:buNone/>
      <a:defRPr sz="3600" b="0" i="0" u="none" kern="1200" baseline="0">
        <a:solidFill>
          <a:srgbClr val="660033"/>
        </a:solidFill>
        <a:latin typeface="Arial" charset="0"/>
        <a:ea typeface="宋体" pitchFamily="2" charset="-122"/>
      </a:defRPr>
    </a:lvl6pPr>
    <a:lvl7pPr marL="2743200" lvl="6" indent="0" algn="ctr" defTabSz="914400" eaLnBrk="1" fontAlgn="base" latinLnBrk="0" hangingPunct="1">
      <a:spcBef>
        <a:spcPct val="0"/>
      </a:spcBef>
      <a:spcAft>
        <a:spcPct val="0"/>
      </a:spcAft>
      <a:buNone/>
      <a:defRPr sz="3600" b="0" i="0" u="none" kern="1200" baseline="0">
        <a:solidFill>
          <a:srgbClr val="660033"/>
        </a:solidFill>
        <a:latin typeface="Arial" charset="0"/>
        <a:ea typeface="宋体" pitchFamily="2" charset="-122"/>
      </a:defRPr>
    </a:lvl7pPr>
    <a:lvl8pPr marL="3200400" lvl="7" indent="0" algn="ctr" defTabSz="914400" eaLnBrk="1" fontAlgn="base" latinLnBrk="0" hangingPunct="1">
      <a:spcBef>
        <a:spcPct val="0"/>
      </a:spcBef>
      <a:spcAft>
        <a:spcPct val="0"/>
      </a:spcAft>
      <a:buNone/>
      <a:defRPr sz="3600" b="0" i="0" u="none" kern="1200" baseline="0">
        <a:solidFill>
          <a:srgbClr val="660033"/>
        </a:solidFill>
        <a:latin typeface="Arial" charset="0"/>
        <a:ea typeface="宋体" pitchFamily="2" charset="-122"/>
      </a:defRPr>
    </a:lvl8pPr>
    <a:lvl9pPr marL="3657600" lvl="8" indent="0" algn="ctr" defTabSz="914400" eaLnBrk="1" fontAlgn="base" latinLnBrk="0" hangingPunct="1">
      <a:spcBef>
        <a:spcPct val="0"/>
      </a:spcBef>
      <a:spcAft>
        <a:spcPct val="0"/>
      </a:spcAft>
      <a:buNone/>
      <a:defRPr sz="3600" b="0" i="0" u="none" kern="1200" baseline="0">
        <a:solidFill>
          <a:srgbClr val="660033"/>
        </a:solidFill>
        <a:latin typeface="Arial" charset="0"/>
        <a:ea typeface="宋体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CCFFCC"/>
    <a:srgbClr val="FF0000"/>
    <a:srgbClr val="CC0099"/>
    <a:srgbClr val="8E3900"/>
    <a:srgbClr val="FF7C80"/>
    <a:srgbClr val="315129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52"/>
    <p:restoredTop sz="94660"/>
  </p:normalViewPr>
  <p:slideViewPr>
    <p:cSldViewPr showGuides="1">
      <p:cViewPr varScale="1">
        <p:scale>
          <a:sx n="63" d="100"/>
          <a:sy n="63" d="100"/>
        </p:scale>
        <p:origin x="-126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blipFill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79874" name="标题 79873"/>
          <p:cNvSpPr>
            <a:spLocks noGrp="1" noRot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lstStyle>
            <a:lvl1pPr lvl="0">
              <a:defRPr kern="1200"/>
            </a:lvl1pPr>
          </a:lstStyle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79875" name="副标题 79874"/>
          <p:cNvSpPr>
            <a:spLocks noGrp="1" noRot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lstStyle>
            <a:lvl1pPr marL="0" lvl="0" indent="0" algn="ctr">
              <a:buNone/>
              <a:defRPr kern="1200"/>
            </a:lvl1pPr>
            <a:lvl2pPr marL="457200" lvl="1" indent="-457200" algn="ctr">
              <a:buNone/>
              <a:defRPr kern="1200"/>
            </a:lvl2pPr>
            <a:lvl3pPr marL="914400" lvl="2" indent="-914400" algn="ctr">
              <a:buNone/>
              <a:defRPr kern="1200"/>
            </a:lvl3pPr>
            <a:lvl4pPr marL="1371600" lvl="3" indent="-1371600" algn="ctr">
              <a:buNone/>
              <a:defRPr kern="1200"/>
            </a:lvl4pPr>
            <a:lvl5pPr marL="1828800" lvl="4" indent="-1828800" algn="ctr">
              <a:buNone/>
              <a:defRPr kern="1200"/>
            </a:lvl5pPr>
          </a:lstStyle>
          <a:p>
            <a:pPr lvl="0"/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79876" name="日期占位符 79875"/>
          <p:cNvSpPr>
            <a:spLocks noGrp="1"/>
          </p:cNvSpPr>
          <p:nvPr>
            <p:ph type="dt" sz="half" idx="2"/>
          </p:nvPr>
        </p:nvSpPr>
        <p:spPr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endParaRPr lang="zh-CN" altLang="en-US" dirty="0"/>
          </a:p>
        </p:txBody>
      </p:sp>
      <p:sp>
        <p:nvSpPr>
          <p:cNvPr id="79877" name="页脚占位符 79876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endParaRPr lang="zh-CN" dirty="0"/>
          </a:p>
        </p:txBody>
      </p:sp>
      <p:sp>
        <p:nvSpPr>
          <p:cNvPr id="79878" name="灯片编号占位符 79877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7188" y="609600"/>
            <a:ext cx="2135188" cy="54895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609600"/>
            <a:ext cx="6281784" cy="54895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1625" y="1905000"/>
            <a:ext cx="4184968" cy="41941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7408" y="1905000"/>
            <a:ext cx="4184968" cy="41941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78850" name="标题 78849"/>
          <p:cNvSpPr>
            <a:spLocks noGrp="1" noRot="1"/>
          </p:cNvSpPr>
          <p:nvPr>
            <p:ph type="title"/>
          </p:nvPr>
        </p:nvSpPr>
        <p:spPr>
          <a:xfrm>
            <a:off x="301625" y="609600"/>
            <a:ext cx="854075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78851" name="文本占位符 78850"/>
          <p:cNvSpPr>
            <a:spLocks noGrp="1" noRot="1"/>
          </p:cNvSpPr>
          <p:nvPr>
            <p:ph type="body" idx="1"/>
          </p:nvPr>
        </p:nvSpPr>
        <p:spPr>
          <a:xfrm>
            <a:off x="301625" y="1905000"/>
            <a:ext cx="8540750" cy="4194175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8852" name="日期占位符 78851"/>
          <p:cNvSpPr>
            <a:spLocks noGrp="1"/>
          </p:cNvSpPr>
          <p:nvPr>
            <p:ph type="dt" sz="half" idx="2"/>
          </p:nvPr>
        </p:nvSpPr>
        <p:spPr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 dirty="0"/>
          </a:p>
        </p:txBody>
      </p:sp>
      <p:sp>
        <p:nvSpPr>
          <p:cNvPr id="78853" name="页脚占位符 78852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dirty="0"/>
          </a:p>
        </p:txBody>
      </p:sp>
      <p:sp>
        <p:nvSpPr>
          <p:cNvPr id="78854" name="灯片编号占位符 78853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dirty="0"/>
            </a:fld>
            <a:endParaRPr 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marL="0" lvl="0" indent="0" algn="ctr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v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itchFamily="2" charset="2"/>
        <a:buChar char="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itchFamily="2" charset="2"/>
        <a:buChar char="v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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ctr" defTabSz="914400" eaLnBrk="1" fontAlgn="base" latinLnBrk="0" hangingPunct="1">
        <a:spcBef>
          <a:spcPct val="0"/>
        </a:spcBef>
        <a:spcAft>
          <a:spcPct val="0"/>
        </a:spcAft>
        <a:buNone/>
        <a:defRPr sz="3600" b="0" i="0" u="none" kern="1200" baseline="0">
          <a:solidFill>
            <a:srgbClr val="660033"/>
          </a:solidFill>
          <a:latin typeface="+mn-lt"/>
          <a:ea typeface="+mn-ea"/>
          <a:cs typeface="+mn-cs"/>
        </a:defRPr>
      </a:lvl2pPr>
      <a:lvl3pPr marL="914400" lvl="2" indent="0" algn="ctr" defTabSz="914400" eaLnBrk="1" fontAlgn="base" latinLnBrk="0" hangingPunct="1">
        <a:spcBef>
          <a:spcPct val="0"/>
        </a:spcBef>
        <a:spcAft>
          <a:spcPct val="0"/>
        </a:spcAft>
        <a:buNone/>
        <a:defRPr sz="3600" b="0" i="0" u="none" kern="1200" baseline="0">
          <a:solidFill>
            <a:srgbClr val="660033"/>
          </a:solidFill>
          <a:latin typeface="+mn-lt"/>
          <a:ea typeface="+mn-ea"/>
          <a:cs typeface="+mn-cs"/>
        </a:defRPr>
      </a:lvl3pPr>
      <a:lvl4pPr marL="1371600" lvl="3" indent="0" algn="ctr" defTabSz="914400" eaLnBrk="1" fontAlgn="base" latinLnBrk="0" hangingPunct="1">
        <a:spcBef>
          <a:spcPct val="0"/>
        </a:spcBef>
        <a:spcAft>
          <a:spcPct val="0"/>
        </a:spcAft>
        <a:buNone/>
        <a:defRPr sz="3600" b="0" i="0" u="none" kern="1200" baseline="0">
          <a:solidFill>
            <a:srgbClr val="660033"/>
          </a:solidFill>
          <a:latin typeface="+mn-lt"/>
          <a:ea typeface="+mn-ea"/>
          <a:cs typeface="+mn-cs"/>
        </a:defRPr>
      </a:lvl4pPr>
      <a:lvl5pPr marL="1828800" lvl="4" indent="0" algn="ctr" defTabSz="914400" eaLnBrk="1" fontAlgn="base" latinLnBrk="0" hangingPunct="1">
        <a:spcBef>
          <a:spcPct val="0"/>
        </a:spcBef>
        <a:spcAft>
          <a:spcPct val="0"/>
        </a:spcAft>
        <a:buNone/>
        <a:defRPr sz="3600" b="0" i="0" u="none" kern="1200" baseline="0">
          <a:solidFill>
            <a:srgbClr val="660033"/>
          </a:solidFill>
          <a:latin typeface="+mn-lt"/>
          <a:ea typeface="+mn-ea"/>
          <a:cs typeface="+mn-cs"/>
        </a:defRPr>
      </a:lvl5pPr>
      <a:lvl6pPr marL="2286000" lvl="5" indent="0" algn="ctr" defTabSz="914400" eaLnBrk="1" fontAlgn="base" latinLnBrk="0" hangingPunct="1">
        <a:spcBef>
          <a:spcPct val="0"/>
        </a:spcBef>
        <a:spcAft>
          <a:spcPct val="0"/>
        </a:spcAft>
        <a:buNone/>
        <a:defRPr sz="3600" b="0" i="0" u="none" kern="1200" baseline="0">
          <a:solidFill>
            <a:srgbClr val="660033"/>
          </a:solidFill>
          <a:latin typeface="+mn-lt"/>
          <a:ea typeface="+mn-ea"/>
          <a:cs typeface="+mn-cs"/>
        </a:defRPr>
      </a:lvl6pPr>
      <a:lvl7pPr marL="2743200" lvl="6" indent="0" algn="ctr" defTabSz="914400" eaLnBrk="1" fontAlgn="base" latinLnBrk="0" hangingPunct="1">
        <a:spcBef>
          <a:spcPct val="0"/>
        </a:spcBef>
        <a:spcAft>
          <a:spcPct val="0"/>
        </a:spcAft>
        <a:buNone/>
        <a:defRPr sz="3600" b="0" i="0" u="none" kern="1200" baseline="0">
          <a:solidFill>
            <a:srgbClr val="660033"/>
          </a:solidFill>
          <a:latin typeface="+mn-lt"/>
          <a:ea typeface="+mn-ea"/>
          <a:cs typeface="+mn-cs"/>
        </a:defRPr>
      </a:lvl7pPr>
      <a:lvl8pPr marL="3200400" lvl="7" indent="0" algn="ctr" defTabSz="914400" eaLnBrk="1" fontAlgn="base" latinLnBrk="0" hangingPunct="1">
        <a:spcBef>
          <a:spcPct val="0"/>
        </a:spcBef>
        <a:spcAft>
          <a:spcPct val="0"/>
        </a:spcAft>
        <a:buNone/>
        <a:defRPr sz="3600" b="0" i="0" u="none" kern="1200" baseline="0">
          <a:solidFill>
            <a:srgbClr val="660033"/>
          </a:solidFill>
          <a:latin typeface="+mn-lt"/>
          <a:ea typeface="+mn-ea"/>
          <a:cs typeface="+mn-cs"/>
        </a:defRPr>
      </a:lvl8pPr>
      <a:lvl9pPr marL="3657600" lvl="8" indent="0" algn="ctr" defTabSz="914400" eaLnBrk="1" fontAlgn="base" latinLnBrk="0" hangingPunct="1">
        <a:spcBef>
          <a:spcPct val="0"/>
        </a:spcBef>
        <a:spcAft>
          <a:spcPct val="0"/>
        </a:spcAft>
        <a:buNone/>
        <a:defRPr sz="3600" b="0" i="0" u="none" kern="1200" baseline="0">
          <a:solidFill>
            <a:srgbClr val="660033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3.wmf"/><Relationship Id="rId1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2.vml"/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6.wmf"/><Relationship Id="rId3" Type="http://schemas.openxmlformats.org/officeDocument/2006/relationships/oleObject" Target="../embeddings/oleObject4.bin"/><Relationship Id="rId2" Type="http://schemas.openxmlformats.org/officeDocument/2006/relationships/image" Target="../media/image5.wmf"/><Relationship Id="rId1" Type="http://schemas.openxmlformats.org/officeDocument/2006/relationships/oleObject" Target="../embeddings/oleObject3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9090" name="标题 89089"/>
          <p:cNvSpPr>
            <a:spLocks noGrp="1" noRot="1"/>
          </p:cNvSpPr>
          <p:nvPr>
            <p:ph type="title"/>
          </p:nvPr>
        </p:nvSpPr>
        <p:spPr>
          <a:xfrm>
            <a:off x="0" y="476250"/>
            <a:ext cx="8540750" cy="627063"/>
          </a:xfrm>
          <a:ln/>
        </p:spPr>
        <p:txBody>
          <a:bodyPr anchor="ctr"/>
          <a:p>
            <a:pPr algn="l"/>
            <a:r>
              <a:rPr lang="zh-CN" altLang="en-US" sz="3600" b="1" dirty="0">
                <a:solidFill>
                  <a:srgbClr val="660033"/>
                </a:solidFill>
              </a:rPr>
              <a:t>【课前抽测</a:t>
            </a:r>
            <a:r>
              <a:rPr lang="zh-CN" altLang="en-US" sz="3600" b="1">
                <a:solidFill>
                  <a:srgbClr val="660033"/>
                </a:solidFill>
              </a:rPr>
              <a:t>】</a:t>
            </a:r>
            <a:endParaRPr lang="zh-CN" altLang="en-US" sz="3600" b="1">
              <a:solidFill>
                <a:srgbClr val="660033"/>
              </a:solidFill>
            </a:endParaRPr>
          </a:p>
        </p:txBody>
      </p:sp>
      <p:sp>
        <p:nvSpPr>
          <p:cNvPr id="89092" name="文本框 89091"/>
          <p:cNvSpPr txBox="1"/>
          <p:nvPr/>
        </p:nvSpPr>
        <p:spPr>
          <a:xfrm>
            <a:off x="684213" y="1268413"/>
            <a:ext cx="8208962" cy="137318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l">
              <a:spcBef>
                <a:spcPct val="50000"/>
              </a:spcBef>
            </a:pPr>
            <a:r>
              <a:rPr lang="zh-CN" altLang="en-US" sz="2800" b="1" dirty="0">
                <a:solidFill>
                  <a:srgbClr val="001414"/>
                </a:solidFill>
                <a:latin typeface="Arial" charset="0"/>
                <a:ea typeface="宋体" pitchFamily="2" charset="-122"/>
              </a:rPr>
              <a:t>甲乙两人骑自行车同时从相距</a:t>
            </a:r>
            <a:r>
              <a:rPr lang="en-US" altLang="zh-CN" sz="2800" b="1" dirty="0">
                <a:solidFill>
                  <a:srgbClr val="001414"/>
                </a:solidFill>
                <a:latin typeface="Arial" charset="0"/>
                <a:ea typeface="宋体" pitchFamily="2" charset="-122"/>
              </a:rPr>
              <a:t>65km</a:t>
            </a:r>
            <a:r>
              <a:rPr lang="zh-CN" altLang="en-US" sz="2800" b="1" dirty="0">
                <a:solidFill>
                  <a:srgbClr val="001414"/>
                </a:solidFill>
                <a:latin typeface="Arial" charset="0"/>
                <a:ea typeface="宋体" pitchFamily="2" charset="-122"/>
              </a:rPr>
              <a:t>的两地相向而行，经过</a:t>
            </a:r>
            <a:r>
              <a:rPr lang="en-US" altLang="zh-CN" sz="2800" b="1" dirty="0">
                <a:solidFill>
                  <a:srgbClr val="001414"/>
                </a:solidFill>
                <a:latin typeface="Arial" charset="0"/>
                <a:ea typeface="宋体" pitchFamily="2" charset="-122"/>
              </a:rPr>
              <a:t>2h</a:t>
            </a:r>
            <a:r>
              <a:rPr lang="zh-CN" altLang="en-US" sz="2800" b="1" dirty="0">
                <a:solidFill>
                  <a:srgbClr val="001414"/>
                </a:solidFill>
                <a:latin typeface="Arial" charset="0"/>
                <a:ea typeface="宋体" pitchFamily="2" charset="-122"/>
              </a:rPr>
              <a:t>相遇，已知甲比乙每小时快</a:t>
            </a:r>
            <a:r>
              <a:rPr lang="en-US" altLang="zh-CN" sz="2800" b="1" dirty="0">
                <a:solidFill>
                  <a:srgbClr val="001414"/>
                </a:solidFill>
                <a:latin typeface="Arial" charset="0"/>
                <a:ea typeface="宋体" pitchFamily="2" charset="-122"/>
              </a:rPr>
              <a:t>2.5km</a:t>
            </a:r>
            <a:r>
              <a:rPr lang="zh-CN" altLang="en-US" sz="2800" b="1" dirty="0">
                <a:solidFill>
                  <a:srgbClr val="001414"/>
                </a:solidFill>
                <a:latin typeface="Arial" charset="0"/>
                <a:ea typeface="宋体" pitchFamily="2" charset="-122"/>
              </a:rPr>
              <a:t>，求乙的速度？</a:t>
            </a:r>
            <a:endParaRPr lang="zh-CN" altLang="en-US" sz="2800" b="1" dirty="0">
              <a:solidFill>
                <a:srgbClr val="001414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89093" name="文本框 89092"/>
          <p:cNvSpPr txBox="1"/>
          <p:nvPr/>
        </p:nvSpPr>
        <p:spPr>
          <a:xfrm>
            <a:off x="971550" y="2636838"/>
            <a:ext cx="7632700" cy="399415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l">
              <a:spcBef>
                <a:spcPct val="50000"/>
              </a:spcBef>
            </a:pPr>
            <a:r>
              <a:rPr lang="zh-CN" altLang="en-US" sz="3200" b="1" dirty="0">
                <a:solidFill>
                  <a:srgbClr val="000099"/>
                </a:solidFill>
                <a:latin typeface="Arial" charset="0"/>
                <a:ea typeface="宋体" pitchFamily="2" charset="-122"/>
              </a:rPr>
              <a:t>解：设乙的速度是每小时</a:t>
            </a:r>
            <a:r>
              <a:rPr lang="en-US" altLang="zh-CN" sz="3200" b="1" dirty="0">
                <a:solidFill>
                  <a:srgbClr val="000099"/>
                </a:solidFill>
                <a:latin typeface="Arial" charset="0"/>
                <a:ea typeface="宋体" pitchFamily="2" charset="-122"/>
              </a:rPr>
              <a:t>x</a:t>
            </a:r>
            <a:r>
              <a:rPr lang="zh-CN" altLang="en-US" sz="3200" b="1" dirty="0">
                <a:solidFill>
                  <a:srgbClr val="000099"/>
                </a:solidFill>
                <a:latin typeface="Arial" charset="0"/>
                <a:ea typeface="宋体" pitchFamily="2" charset="-122"/>
              </a:rPr>
              <a:t>千米，则甲每小时</a:t>
            </a:r>
            <a:r>
              <a:rPr lang="en-US" altLang="zh-CN" sz="3200" b="1" dirty="0">
                <a:solidFill>
                  <a:srgbClr val="000099"/>
                </a:solidFill>
                <a:latin typeface="Arial" charset="0"/>
                <a:ea typeface="宋体" pitchFamily="2" charset="-122"/>
              </a:rPr>
              <a:t>x+2.5</a:t>
            </a:r>
            <a:r>
              <a:rPr lang="zh-CN" altLang="en-US" sz="3200" b="1" dirty="0">
                <a:solidFill>
                  <a:srgbClr val="000099"/>
                </a:solidFill>
                <a:latin typeface="Arial" charset="0"/>
                <a:ea typeface="宋体" pitchFamily="2" charset="-122"/>
              </a:rPr>
              <a:t>千米</a:t>
            </a:r>
            <a:endParaRPr lang="zh-CN" altLang="en-US" sz="3200" b="1" dirty="0">
              <a:solidFill>
                <a:srgbClr val="000099"/>
              </a:solidFill>
              <a:latin typeface="Arial" charset="0"/>
              <a:ea typeface="宋体" pitchFamily="2" charset="-122"/>
            </a:endParaRPr>
          </a:p>
          <a:p>
            <a:pPr lvl="0" algn="l">
              <a:spcBef>
                <a:spcPct val="50000"/>
              </a:spcBef>
            </a:pPr>
            <a:r>
              <a:rPr lang="zh-CN" altLang="en-US" sz="3200" b="1" dirty="0">
                <a:solidFill>
                  <a:srgbClr val="000099"/>
                </a:solidFill>
                <a:latin typeface="Arial" charset="0"/>
                <a:ea typeface="宋体" pitchFamily="2" charset="-122"/>
              </a:rPr>
              <a:t> 根据等量关系，得</a:t>
            </a:r>
            <a:r>
              <a:rPr lang="en-US" altLang="zh-CN" sz="3200" b="1">
                <a:solidFill>
                  <a:srgbClr val="000099"/>
                </a:solidFill>
                <a:latin typeface="Arial" charset="0"/>
                <a:ea typeface="宋体" pitchFamily="2" charset="-122"/>
              </a:rPr>
              <a:t>2x+2(x+2.5)=65</a:t>
            </a:r>
            <a:endParaRPr lang="en-US" altLang="zh-CN" sz="3200" b="1">
              <a:solidFill>
                <a:srgbClr val="000099"/>
              </a:solidFill>
              <a:latin typeface="Arial" charset="0"/>
              <a:ea typeface="宋体" pitchFamily="2" charset="-122"/>
            </a:endParaRPr>
          </a:p>
          <a:p>
            <a:pPr lvl="0" algn="l">
              <a:spcBef>
                <a:spcPct val="50000"/>
              </a:spcBef>
            </a:pPr>
            <a:r>
              <a:rPr lang="en-US" altLang="zh-CN" sz="3200" b="1" dirty="0">
                <a:solidFill>
                  <a:srgbClr val="000099"/>
                </a:solidFill>
                <a:latin typeface="Arial" charset="0"/>
                <a:ea typeface="宋体" pitchFamily="2" charset="-122"/>
              </a:rPr>
              <a:t> </a:t>
            </a:r>
            <a:r>
              <a:rPr lang="zh-CN" altLang="en-US" sz="3200" b="1" dirty="0">
                <a:solidFill>
                  <a:srgbClr val="000099"/>
                </a:solidFill>
                <a:latin typeface="Arial" charset="0"/>
                <a:ea typeface="宋体" pitchFamily="2" charset="-122"/>
              </a:rPr>
              <a:t>化简，得    </a:t>
            </a:r>
            <a:r>
              <a:rPr lang="en-US" altLang="zh-CN" sz="3200" b="1">
                <a:solidFill>
                  <a:srgbClr val="000099"/>
                </a:solidFill>
                <a:latin typeface="Arial" charset="0"/>
                <a:ea typeface="宋体" pitchFamily="2" charset="-122"/>
              </a:rPr>
              <a:t>4x=60</a:t>
            </a:r>
            <a:endParaRPr lang="en-US" altLang="zh-CN" sz="3200" b="1">
              <a:solidFill>
                <a:srgbClr val="000099"/>
              </a:solidFill>
              <a:latin typeface="Arial" charset="0"/>
              <a:ea typeface="宋体" pitchFamily="2" charset="-122"/>
            </a:endParaRPr>
          </a:p>
          <a:p>
            <a:pPr lvl="0" algn="l">
              <a:spcBef>
                <a:spcPct val="50000"/>
              </a:spcBef>
            </a:pPr>
            <a:r>
              <a:rPr lang="en-US" altLang="zh-CN" sz="3200" b="1" dirty="0">
                <a:solidFill>
                  <a:srgbClr val="000099"/>
                </a:solidFill>
                <a:latin typeface="Arial" charset="0"/>
                <a:ea typeface="宋体" pitchFamily="2" charset="-122"/>
              </a:rPr>
              <a:t> </a:t>
            </a:r>
            <a:r>
              <a:rPr lang="zh-CN" altLang="en-US" sz="3200" b="1" dirty="0">
                <a:solidFill>
                  <a:srgbClr val="000099"/>
                </a:solidFill>
                <a:latin typeface="Arial" charset="0"/>
                <a:ea typeface="宋体" pitchFamily="2" charset="-122"/>
              </a:rPr>
              <a:t>解得，         </a:t>
            </a:r>
            <a:r>
              <a:rPr lang="en-US" altLang="zh-CN" sz="3200" b="1">
                <a:solidFill>
                  <a:srgbClr val="000099"/>
                </a:solidFill>
                <a:latin typeface="Arial" charset="0"/>
                <a:ea typeface="宋体" pitchFamily="2" charset="-122"/>
              </a:rPr>
              <a:t>x=15</a:t>
            </a:r>
            <a:endParaRPr lang="en-US" altLang="zh-CN" sz="3200" b="1">
              <a:solidFill>
                <a:srgbClr val="000099"/>
              </a:solidFill>
              <a:latin typeface="Arial" charset="0"/>
              <a:ea typeface="宋体" pitchFamily="2" charset="-122"/>
            </a:endParaRPr>
          </a:p>
          <a:p>
            <a:pPr lvl="0" algn="l">
              <a:spcBef>
                <a:spcPct val="50000"/>
              </a:spcBef>
            </a:pPr>
            <a:r>
              <a:rPr lang="zh-CN" altLang="en-US" sz="3200" b="1" dirty="0">
                <a:solidFill>
                  <a:srgbClr val="000099"/>
                </a:solidFill>
                <a:latin typeface="Arial" charset="0"/>
                <a:ea typeface="宋体" pitchFamily="2" charset="-122"/>
              </a:rPr>
              <a:t>答：乙的速度是每小时</a:t>
            </a:r>
            <a:r>
              <a:rPr lang="en-US" altLang="zh-CN" sz="3200" b="1" dirty="0">
                <a:solidFill>
                  <a:srgbClr val="000099"/>
                </a:solidFill>
                <a:latin typeface="Arial" charset="0"/>
                <a:ea typeface="宋体" pitchFamily="2" charset="-122"/>
              </a:rPr>
              <a:t>15</a:t>
            </a:r>
            <a:r>
              <a:rPr lang="zh-CN" altLang="en-US" sz="3200" b="1" dirty="0">
                <a:solidFill>
                  <a:srgbClr val="000099"/>
                </a:solidFill>
                <a:latin typeface="Arial" charset="0"/>
                <a:ea typeface="宋体" pitchFamily="2" charset="-122"/>
              </a:rPr>
              <a:t>千米</a:t>
            </a:r>
            <a:r>
              <a:rPr lang="en-US" altLang="zh-CN" sz="3200" b="1">
                <a:solidFill>
                  <a:srgbClr val="000099"/>
                </a:solidFill>
                <a:latin typeface="Arial" charset="0"/>
                <a:ea typeface="宋体" pitchFamily="2" charset="-122"/>
              </a:rPr>
              <a:t>.</a:t>
            </a:r>
            <a:endParaRPr lang="en-US" altLang="zh-CN" sz="3200" b="1">
              <a:solidFill>
                <a:srgbClr val="000099"/>
              </a:solidFill>
              <a:latin typeface="Arial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9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7043" name="文本占位符 87042"/>
          <p:cNvSpPr>
            <a:spLocks noGrp="1" noRot="1"/>
          </p:cNvSpPr>
          <p:nvPr>
            <p:ph type="body" idx="1"/>
          </p:nvPr>
        </p:nvSpPr>
        <p:spPr>
          <a:xfrm>
            <a:off x="323850" y="549275"/>
            <a:ext cx="8540750" cy="5561013"/>
          </a:xfrm>
          <a:ln/>
        </p:spPr>
        <p:txBody>
          <a:bodyPr/>
          <a:p>
            <a:pPr>
              <a:buNone/>
            </a:pPr>
            <a:r>
              <a:rPr lang="zh-CN" altLang="en-US" b="1" dirty="0">
                <a:solidFill>
                  <a:srgbClr val="660033"/>
                </a:solidFill>
              </a:rPr>
              <a:t>【拓展提高</a:t>
            </a:r>
            <a:r>
              <a:rPr lang="zh-CN" altLang="en-US" b="1">
                <a:solidFill>
                  <a:srgbClr val="660033"/>
                </a:solidFill>
              </a:rPr>
              <a:t>】</a:t>
            </a:r>
            <a:endParaRPr lang="zh-CN" altLang="en-US">
              <a:solidFill>
                <a:srgbClr val="660033"/>
              </a:solidFill>
            </a:endParaRPr>
          </a:p>
          <a:p>
            <a:pPr>
              <a:buNone/>
            </a:pPr>
            <a:r>
              <a:rPr lang="zh-CN" altLang="en-US"/>
              <a:t>  </a:t>
            </a:r>
            <a:r>
              <a:rPr lang="zh-CN" altLang="en-US" b="1" dirty="0">
                <a:solidFill>
                  <a:srgbClr val="001414"/>
                </a:solidFill>
              </a:rPr>
              <a:t>某装潢公司接到一项业务，如果由甲组做需</a:t>
            </a:r>
            <a:r>
              <a:rPr lang="en-US" altLang="zh-CN" b="1" dirty="0">
                <a:solidFill>
                  <a:srgbClr val="001414"/>
                </a:solidFill>
              </a:rPr>
              <a:t>10</a:t>
            </a:r>
            <a:r>
              <a:rPr lang="zh-CN" altLang="en-US" b="1" dirty="0">
                <a:solidFill>
                  <a:srgbClr val="001414"/>
                </a:solidFill>
              </a:rPr>
              <a:t>天完成，由乙组做需</a:t>
            </a:r>
            <a:r>
              <a:rPr lang="en-US" altLang="zh-CN" b="1" dirty="0">
                <a:solidFill>
                  <a:srgbClr val="001414"/>
                </a:solidFill>
              </a:rPr>
              <a:t>15</a:t>
            </a:r>
            <a:r>
              <a:rPr lang="zh-CN" altLang="en-US" b="1" dirty="0">
                <a:solidFill>
                  <a:srgbClr val="001414"/>
                </a:solidFill>
              </a:rPr>
              <a:t>天完成，为了早日完工，现由甲、乙两组一起做，</a:t>
            </a:r>
            <a:r>
              <a:rPr lang="en-US" altLang="zh-CN" b="1" dirty="0">
                <a:solidFill>
                  <a:srgbClr val="001414"/>
                </a:solidFill>
              </a:rPr>
              <a:t>4</a:t>
            </a:r>
            <a:r>
              <a:rPr lang="zh-CN" altLang="en-US" b="1" dirty="0">
                <a:solidFill>
                  <a:srgbClr val="001414"/>
                </a:solidFill>
              </a:rPr>
              <a:t>天后甲因另有任务，余下部分由乙组单独做，问还需几天才能完成？</a:t>
            </a:r>
            <a:endParaRPr lang="zh-CN" altLang="en-US" b="1" dirty="0">
              <a:solidFill>
                <a:srgbClr val="001414"/>
              </a:solidFill>
            </a:endParaRPr>
          </a:p>
          <a:p>
            <a:pPr>
              <a:buNone/>
            </a:pPr>
            <a:r>
              <a:rPr lang="zh-CN" altLang="en-US" b="1" dirty="0">
                <a:solidFill>
                  <a:srgbClr val="001414"/>
                </a:solidFill>
              </a:rPr>
              <a:t>分析：题中的工作总量可设为</a:t>
            </a:r>
            <a:r>
              <a:rPr lang="en-US" altLang="zh-CN" b="1" dirty="0">
                <a:solidFill>
                  <a:srgbClr val="001414"/>
                </a:solidFill>
              </a:rPr>
              <a:t>1</a:t>
            </a:r>
            <a:r>
              <a:rPr lang="zh-CN" altLang="en-US" b="1" dirty="0">
                <a:solidFill>
                  <a:srgbClr val="001414"/>
                </a:solidFill>
              </a:rPr>
              <a:t>，则甲的工作效率为</a:t>
            </a:r>
            <a:r>
              <a:rPr lang="zh-CN" altLang="en-US" b="1" u="sng" dirty="0">
                <a:solidFill>
                  <a:srgbClr val="001414"/>
                </a:solidFill>
              </a:rPr>
              <a:t>       </a:t>
            </a:r>
            <a:r>
              <a:rPr lang="zh-CN" altLang="en-US" b="1" dirty="0">
                <a:solidFill>
                  <a:srgbClr val="001414"/>
                </a:solidFill>
              </a:rPr>
              <a:t> ，乙的工作效率为</a:t>
            </a:r>
            <a:r>
              <a:rPr lang="zh-CN" altLang="en-US" b="1" u="sng" dirty="0">
                <a:solidFill>
                  <a:srgbClr val="001414"/>
                </a:solidFill>
              </a:rPr>
              <a:t>       </a:t>
            </a:r>
            <a:r>
              <a:rPr lang="zh-CN" altLang="en-US" b="1" dirty="0">
                <a:solidFill>
                  <a:srgbClr val="001414"/>
                </a:solidFill>
              </a:rPr>
              <a:t> ，画出图示。</a:t>
            </a:r>
            <a:endParaRPr lang="zh-CN" altLang="en-US" b="1" dirty="0">
              <a:solidFill>
                <a:srgbClr val="001414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6148" name="流程图: 预定义过程 6147"/>
          <p:cNvSpPr/>
          <p:nvPr/>
        </p:nvSpPr>
        <p:spPr>
          <a:xfrm>
            <a:off x="323850" y="188913"/>
            <a:ext cx="2447925" cy="720725"/>
          </a:xfrm>
          <a:prstGeom prst="flowChartPredefinedProcess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lvl="0" algn="ctr"/>
            <a:r>
              <a:rPr lang="zh-CN" altLang="en-US" sz="3600" dirty="0">
                <a:solidFill>
                  <a:srgbClr val="660033"/>
                </a:solidFill>
                <a:latin typeface="Bernard MT Condensed" pitchFamily="18" charset="0"/>
                <a:ea typeface="黑体" pitchFamily="49" charset="-122"/>
              </a:rPr>
              <a:t>课内练习</a:t>
            </a:r>
            <a:endParaRPr lang="zh-CN" altLang="en-US" sz="3600" dirty="0">
              <a:solidFill>
                <a:srgbClr val="660033"/>
              </a:solidFill>
              <a:latin typeface="Bernard MT Condensed" pitchFamily="18" charset="0"/>
              <a:ea typeface="黑体" pitchFamily="49" charset="-122"/>
            </a:endParaRPr>
          </a:p>
        </p:txBody>
      </p:sp>
      <p:sp>
        <p:nvSpPr>
          <p:cNvPr id="6149" name="文本框 6148"/>
          <p:cNvSpPr txBox="1"/>
          <p:nvPr/>
        </p:nvSpPr>
        <p:spPr>
          <a:xfrm>
            <a:off x="468313" y="476250"/>
            <a:ext cx="7993062" cy="252888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l">
              <a:spcBef>
                <a:spcPct val="50000"/>
              </a:spcBef>
            </a:pPr>
            <a:r>
              <a:rPr lang="en-US" altLang="zh-CN" sz="1800" dirty="0">
                <a:solidFill>
                  <a:srgbClr val="660033"/>
                </a:solidFill>
                <a:latin typeface="Bernard MT Condensed" pitchFamily="18" charset="0"/>
                <a:ea typeface="宋体" pitchFamily="2" charset="-122"/>
              </a:rPr>
              <a:t>                                               </a:t>
            </a:r>
            <a:r>
              <a:rPr lang="en-US" altLang="zh-CN" sz="3200" b="1" dirty="0">
                <a:solidFill>
                  <a:srgbClr val="001414"/>
                </a:solidFill>
                <a:latin typeface="Bernard MT Condensed" pitchFamily="18" charset="0"/>
                <a:ea typeface="宋体" pitchFamily="2" charset="-122"/>
              </a:rPr>
              <a:t>1.  </a:t>
            </a:r>
            <a:r>
              <a:rPr lang="zh-CN" altLang="en-US" sz="3200" b="1" dirty="0">
                <a:solidFill>
                  <a:srgbClr val="001414"/>
                </a:solidFill>
                <a:latin typeface="Bernard MT Condensed" pitchFamily="18" charset="0"/>
                <a:ea typeface="宋体" pitchFamily="2" charset="-122"/>
              </a:rPr>
              <a:t>某装潢公司接到一项业务</a:t>
            </a:r>
            <a:r>
              <a:rPr lang="en-US" altLang="zh-CN" sz="3200" b="1" dirty="0">
                <a:solidFill>
                  <a:srgbClr val="001414"/>
                </a:solidFill>
                <a:latin typeface="Bernard MT Condensed" pitchFamily="18" charset="0"/>
                <a:ea typeface="宋体" pitchFamily="2" charset="-122"/>
              </a:rPr>
              <a:t>,</a:t>
            </a:r>
            <a:r>
              <a:rPr lang="zh-CN" altLang="en-US" sz="3200" b="1" dirty="0">
                <a:solidFill>
                  <a:srgbClr val="001414"/>
                </a:solidFill>
                <a:latin typeface="Bernard MT Condensed" pitchFamily="18" charset="0"/>
                <a:ea typeface="宋体" pitchFamily="2" charset="-122"/>
              </a:rPr>
              <a:t>如果由甲组做需</a:t>
            </a:r>
            <a:r>
              <a:rPr lang="en-US" altLang="zh-CN" sz="3200" b="1" dirty="0">
                <a:solidFill>
                  <a:srgbClr val="001414"/>
                </a:solidFill>
                <a:latin typeface="Bernard MT Condensed" pitchFamily="18" charset="0"/>
                <a:ea typeface="宋体" pitchFamily="2" charset="-122"/>
              </a:rPr>
              <a:t>10</a:t>
            </a:r>
            <a:r>
              <a:rPr lang="zh-CN" altLang="en-US" sz="3200" b="1" dirty="0">
                <a:solidFill>
                  <a:srgbClr val="001414"/>
                </a:solidFill>
                <a:latin typeface="Bernard MT Condensed" pitchFamily="18" charset="0"/>
                <a:ea typeface="宋体" pitchFamily="2" charset="-122"/>
              </a:rPr>
              <a:t>天完成</a:t>
            </a:r>
            <a:r>
              <a:rPr lang="en-US" altLang="zh-CN" sz="3200" b="1" dirty="0">
                <a:solidFill>
                  <a:srgbClr val="001414"/>
                </a:solidFill>
                <a:latin typeface="Bernard MT Condensed" pitchFamily="18" charset="0"/>
                <a:ea typeface="宋体" pitchFamily="2" charset="-122"/>
              </a:rPr>
              <a:t>,</a:t>
            </a:r>
            <a:r>
              <a:rPr lang="zh-CN" altLang="en-US" sz="3200" b="1" dirty="0">
                <a:solidFill>
                  <a:srgbClr val="001414"/>
                </a:solidFill>
                <a:latin typeface="Bernard MT Condensed" pitchFamily="18" charset="0"/>
                <a:ea typeface="宋体" pitchFamily="2" charset="-122"/>
              </a:rPr>
              <a:t>由乙组做需</a:t>
            </a:r>
            <a:r>
              <a:rPr lang="en-US" altLang="zh-CN" sz="3200" b="1" dirty="0">
                <a:solidFill>
                  <a:srgbClr val="001414"/>
                </a:solidFill>
                <a:latin typeface="Bernard MT Condensed" pitchFamily="18" charset="0"/>
                <a:ea typeface="宋体" pitchFamily="2" charset="-122"/>
              </a:rPr>
              <a:t>15</a:t>
            </a:r>
            <a:r>
              <a:rPr lang="zh-CN" altLang="en-US" sz="3200" b="1" dirty="0">
                <a:solidFill>
                  <a:srgbClr val="001414"/>
                </a:solidFill>
                <a:latin typeface="Bernard MT Condensed" pitchFamily="18" charset="0"/>
                <a:ea typeface="宋体" pitchFamily="2" charset="-122"/>
              </a:rPr>
              <a:t>天完成</a:t>
            </a:r>
            <a:r>
              <a:rPr lang="en-US" altLang="zh-CN" sz="3200" b="1" dirty="0">
                <a:solidFill>
                  <a:srgbClr val="001414"/>
                </a:solidFill>
                <a:latin typeface="Bernard MT Condensed" pitchFamily="18" charset="0"/>
                <a:ea typeface="宋体" pitchFamily="2" charset="-122"/>
              </a:rPr>
              <a:t>.</a:t>
            </a:r>
            <a:r>
              <a:rPr lang="zh-CN" altLang="en-US" sz="3200" b="1" dirty="0">
                <a:solidFill>
                  <a:srgbClr val="001414"/>
                </a:solidFill>
                <a:latin typeface="Bernard MT Condensed" pitchFamily="18" charset="0"/>
                <a:ea typeface="宋体" pitchFamily="2" charset="-122"/>
              </a:rPr>
              <a:t>为了早日完工</a:t>
            </a:r>
            <a:r>
              <a:rPr lang="en-US" altLang="zh-CN" sz="3200" b="1" dirty="0">
                <a:solidFill>
                  <a:srgbClr val="001414"/>
                </a:solidFill>
                <a:latin typeface="Bernard MT Condensed" pitchFamily="18" charset="0"/>
                <a:ea typeface="宋体" pitchFamily="2" charset="-122"/>
              </a:rPr>
              <a:t>,</a:t>
            </a:r>
            <a:r>
              <a:rPr lang="zh-CN" altLang="en-US" sz="3200" b="1" dirty="0">
                <a:solidFill>
                  <a:srgbClr val="001414"/>
                </a:solidFill>
                <a:latin typeface="Bernard MT Condensed" pitchFamily="18" charset="0"/>
                <a:ea typeface="宋体" pitchFamily="2" charset="-122"/>
              </a:rPr>
              <a:t>现由甲</a:t>
            </a:r>
            <a:r>
              <a:rPr lang="en-US" altLang="zh-CN" sz="3200" b="1" dirty="0">
                <a:solidFill>
                  <a:srgbClr val="001414"/>
                </a:solidFill>
                <a:latin typeface="Bernard MT Condensed" pitchFamily="18" charset="0"/>
                <a:ea typeface="宋体" pitchFamily="2" charset="-122"/>
              </a:rPr>
              <a:t>,</a:t>
            </a:r>
            <a:r>
              <a:rPr lang="zh-CN" altLang="en-US" sz="3200" b="1" dirty="0">
                <a:solidFill>
                  <a:srgbClr val="001414"/>
                </a:solidFill>
                <a:latin typeface="Bernard MT Condensed" pitchFamily="18" charset="0"/>
                <a:ea typeface="宋体" pitchFamily="2" charset="-122"/>
              </a:rPr>
              <a:t>乙两组一起做</a:t>
            </a:r>
            <a:r>
              <a:rPr lang="en-US" altLang="zh-CN" sz="3200" b="1" dirty="0">
                <a:solidFill>
                  <a:srgbClr val="001414"/>
                </a:solidFill>
                <a:latin typeface="Bernard MT Condensed" pitchFamily="18" charset="0"/>
                <a:ea typeface="宋体" pitchFamily="2" charset="-122"/>
              </a:rPr>
              <a:t>,4</a:t>
            </a:r>
            <a:r>
              <a:rPr lang="zh-CN" altLang="en-US" sz="3200" b="1" dirty="0">
                <a:solidFill>
                  <a:srgbClr val="001414"/>
                </a:solidFill>
                <a:latin typeface="Bernard MT Condensed" pitchFamily="18" charset="0"/>
                <a:ea typeface="宋体" pitchFamily="2" charset="-122"/>
              </a:rPr>
              <a:t>天后甲组因另有任务</a:t>
            </a:r>
            <a:r>
              <a:rPr lang="en-US" altLang="zh-CN" sz="3200" b="1" dirty="0">
                <a:solidFill>
                  <a:srgbClr val="001414"/>
                </a:solidFill>
                <a:latin typeface="Bernard MT Condensed" pitchFamily="18" charset="0"/>
                <a:ea typeface="宋体" pitchFamily="2" charset="-122"/>
              </a:rPr>
              <a:t>,</a:t>
            </a:r>
            <a:r>
              <a:rPr lang="zh-CN" altLang="en-US" sz="3200" b="1" dirty="0">
                <a:solidFill>
                  <a:srgbClr val="001414"/>
                </a:solidFill>
                <a:latin typeface="Bernard MT Condensed" pitchFamily="18" charset="0"/>
                <a:ea typeface="宋体" pitchFamily="2" charset="-122"/>
              </a:rPr>
              <a:t>余下部分由乙组单独做</a:t>
            </a:r>
            <a:r>
              <a:rPr lang="en-US" altLang="zh-CN" sz="3200" b="1" dirty="0">
                <a:solidFill>
                  <a:srgbClr val="001414"/>
                </a:solidFill>
                <a:latin typeface="Bernard MT Condensed" pitchFamily="18" charset="0"/>
                <a:ea typeface="宋体" pitchFamily="2" charset="-122"/>
              </a:rPr>
              <a:t>.</a:t>
            </a:r>
            <a:r>
              <a:rPr lang="zh-CN" altLang="en-US" sz="3200" b="1" dirty="0">
                <a:solidFill>
                  <a:srgbClr val="001414"/>
                </a:solidFill>
                <a:latin typeface="Bernard MT Condensed" pitchFamily="18" charset="0"/>
                <a:ea typeface="宋体" pitchFamily="2" charset="-122"/>
              </a:rPr>
              <a:t>问还需几天才能完成</a:t>
            </a:r>
            <a:r>
              <a:rPr lang="en-US" altLang="zh-CN" sz="3200" b="1">
                <a:solidFill>
                  <a:srgbClr val="001414"/>
                </a:solidFill>
                <a:latin typeface="Bernard MT Condensed" pitchFamily="18" charset="0"/>
                <a:ea typeface="宋体" pitchFamily="2" charset="-122"/>
              </a:rPr>
              <a:t>?</a:t>
            </a:r>
            <a:endParaRPr lang="en-US" altLang="zh-CN" sz="3200" b="1">
              <a:solidFill>
                <a:srgbClr val="001414"/>
              </a:solidFill>
              <a:latin typeface="Bernard MT Condensed" pitchFamily="18" charset="0"/>
              <a:ea typeface="宋体" pitchFamily="2" charset="-122"/>
            </a:endParaRPr>
          </a:p>
        </p:txBody>
      </p:sp>
      <p:sp>
        <p:nvSpPr>
          <p:cNvPr id="6150" name="文本框 6149"/>
          <p:cNvSpPr txBox="1"/>
          <p:nvPr/>
        </p:nvSpPr>
        <p:spPr>
          <a:xfrm>
            <a:off x="1331913" y="3141663"/>
            <a:ext cx="3168650" cy="57943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l">
              <a:spcBef>
                <a:spcPct val="50000"/>
              </a:spcBef>
            </a:pPr>
            <a:r>
              <a:rPr lang="zh-CN" altLang="en-US" sz="3200" b="1" dirty="0">
                <a:solidFill>
                  <a:srgbClr val="990033"/>
                </a:solidFill>
                <a:latin typeface="Bernard MT Condensed" pitchFamily="18" charset="0"/>
                <a:ea typeface="宋体" pitchFamily="2" charset="-122"/>
              </a:rPr>
              <a:t>甲的工作效率是</a:t>
            </a:r>
            <a:endParaRPr lang="zh-CN" altLang="en-US" sz="3200" b="1" dirty="0">
              <a:solidFill>
                <a:srgbClr val="990033"/>
              </a:solidFill>
              <a:latin typeface="Bernard MT Condensed" pitchFamily="18" charset="0"/>
              <a:ea typeface="宋体" pitchFamily="2" charset="-122"/>
            </a:endParaRPr>
          </a:p>
        </p:txBody>
      </p:sp>
      <p:graphicFrame>
        <p:nvGraphicFramePr>
          <p:cNvPr id="6151" name="对象 6150"/>
          <p:cNvGraphicFramePr/>
          <p:nvPr/>
        </p:nvGraphicFramePr>
        <p:xfrm>
          <a:off x="4284663" y="2781300"/>
          <a:ext cx="658812" cy="1276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203200" imgH="393065" progId="Equation.DSMT4">
                  <p:embed/>
                </p:oleObj>
              </mc:Choice>
              <mc:Fallback>
                <p:oleObj name="" r:id="rId1" imgW="203200" imgH="393065" progId="Equation.DSMT4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rcRect/>
                      <a:stretch>
                        <a:fillRect/>
                      </a:stretch>
                    </p:blipFill>
                    <p:spPr>
                      <a:xfrm>
                        <a:off x="4284663" y="2781300"/>
                        <a:ext cx="658812" cy="12763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2" name="文本框 6151"/>
          <p:cNvSpPr txBox="1"/>
          <p:nvPr/>
        </p:nvSpPr>
        <p:spPr>
          <a:xfrm>
            <a:off x="5076825" y="3141663"/>
            <a:ext cx="3167063" cy="57943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l">
              <a:spcBef>
                <a:spcPct val="50000"/>
              </a:spcBef>
            </a:pPr>
            <a:r>
              <a:rPr lang="zh-CN" altLang="en-US" sz="3200" b="1" dirty="0">
                <a:solidFill>
                  <a:srgbClr val="990033"/>
                </a:solidFill>
                <a:latin typeface="Bernard MT Condensed" pitchFamily="18" charset="0"/>
                <a:ea typeface="宋体" pitchFamily="2" charset="-122"/>
              </a:rPr>
              <a:t>乙的工作效率是</a:t>
            </a:r>
            <a:endParaRPr lang="zh-CN" altLang="en-US" sz="3200" b="1" dirty="0">
              <a:solidFill>
                <a:srgbClr val="990033"/>
              </a:solidFill>
              <a:latin typeface="Bernard MT Condensed" pitchFamily="18" charset="0"/>
              <a:ea typeface="宋体" pitchFamily="2" charset="-122"/>
            </a:endParaRPr>
          </a:p>
        </p:txBody>
      </p:sp>
      <p:graphicFrame>
        <p:nvGraphicFramePr>
          <p:cNvPr id="6153" name="对象 6152"/>
          <p:cNvGraphicFramePr/>
          <p:nvPr/>
        </p:nvGraphicFramePr>
        <p:xfrm>
          <a:off x="8027988" y="2852738"/>
          <a:ext cx="630237" cy="1223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3" imgW="203200" imgH="393065" progId="Equation.DSMT4">
                  <p:embed/>
                </p:oleObj>
              </mc:Choice>
              <mc:Fallback>
                <p:oleObj name="" r:id="rId3" imgW="203200" imgH="393065" progId="Equation.DSMT4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>
                      <a:xfrm>
                        <a:off x="8027988" y="2852738"/>
                        <a:ext cx="630237" cy="12239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4" name="文本框 6153"/>
          <p:cNvSpPr txBox="1"/>
          <p:nvPr/>
        </p:nvSpPr>
        <p:spPr>
          <a:xfrm>
            <a:off x="323850" y="3068638"/>
            <a:ext cx="1223963" cy="64135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l">
              <a:spcBef>
                <a:spcPct val="50000"/>
              </a:spcBef>
            </a:pPr>
            <a:r>
              <a:rPr lang="zh-CN" altLang="en-US" sz="3600" dirty="0">
                <a:solidFill>
                  <a:srgbClr val="008000"/>
                </a:solidFill>
                <a:latin typeface="Bernard MT Condensed" pitchFamily="18" charset="0"/>
                <a:ea typeface="黑体" pitchFamily="49" charset="-122"/>
              </a:rPr>
              <a:t>分析</a:t>
            </a:r>
            <a:endParaRPr lang="zh-CN" altLang="en-US" sz="3600" dirty="0">
              <a:solidFill>
                <a:srgbClr val="008000"/>
              </a:solidFill>
              <a:latin typeface="Bernard MT Condensed" pitchFamily="18" charset="0"/>
              <a:ea typeface="黑体" pitchFamily="49" charset="-122"/>
            </a:endParaRPr>
          </a:p>
        </p:txBody>
      </p:sp>
      <p:sp>
        <p:nvSpPr>
          <p:cNvPr id="6155" name="直接连接符 6154"/>
          <p:cNvSpPr/>
          <p:nvPr/>
        </p:nvSpPr>
        <p:spPr>
          <a:xfrm>
            <a:off x="611188" y="5084763"/>
            <a:ext cx="7921625" cy="0"/>
          </a:xfrm>
          <a:prstGeom prst="line">
            <a:avLst/>
          </a:prstGeom>
          <a:ln w="57150" cap="flat" cmpd="sng">
            <a:solidFill>
              <a:srgbClr val="FF99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156" name="直接连接符 6155"/>
          <p:cNvSpPr/>
          <p:nvPr/>
        </p:nvSpPr>
        <p:spPr>
          <a:xfrm>
            <a:off x="611188" y="4221163"/>
            <a:ext cx="0" cy="1152525"/>
          </a:xfrm>
          <a:prstGeom prst="line">
            <a:avLst/>
          </a:prstGeom>
          <a:ln w="38100" cap="flat" cmpd="sng">
            <a:solidFill>
              <a:srgbClr val="990033"/>
            </a:solidFill>
            <a:prstDash val="dashDot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157" name="直接连接符 6156"/>
          <p:cNvSpPr/>
          <p:nvPr/>
        </p:nvSpPr>
        <p:spPr>
          <a:xfrm>
            <a:off x="5795963" y="4221163"/>
            <a:ext cx="0" cy="1223962"/>
          </a:xfrm>
          <a:prstGeom prst="line">
            <a:avLst/>
          </a:prstGeom>
          <a:ln w="38100" cap="flat" cmpd="sng">
            <a:solidFill>
              <a:srgbClr val="990033"/>
            </a:solidFill>
            <a:prstDash val="dashDot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158" name="直接连接符 6157"/>
          <p:cNvSpPr/>
          <p:nvPr/>
        </p:nvSpPr>
        <p:spPr>
          <a:xfrm>
            <a:off x="8532813" y="4149725"/>
            <a:ext cx="0" cy="1295400"/>
          </a:xfrm>
          <a:prstGeom prst="line">
            <a:avLst/>
          </a:prstGeom>
          <a:ln w="38100" cap="flat" cmpd="sng">
            <a:solidFill>
              <a:srgbClr val="990033"/>
            </a:solidFill>
            <a:prstDash val="dashDot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159" name="直接连接符 6158"/>
          <p:cNvSpPr/>
          <p:nvPr/>
        </p:nvSpPr>
        <p:spPr>
          <a:xfrm>
            <a:off x="611188" y="4437063"/>
            <a:ext cx="518477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triangle" w="med" len="med"/>
            <a:tailEnd type="triangl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160" name="直接连接符 6159"/>
          <p:cNvSpPr/>
          <p:nvPr/>
        </p:nvSpPr>
        <p:spPr>
          <a:xfrm>
            <a:off x="3203575" y="4581525"/>
            <a:ext cx="0" cy="576263"/>
          </a:xfrm>
          <a:prstGeom prst="line">
            <a:avLst/>
          </a:prstGeom>
          <a:ln w="38100" cap="flat" cmpd="sng">
            <a:solidFill>
              <a:srgbClr val="990033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161" name="直接连接符 6160"/>
          <p:cNvSpPr/>
          <p:nvPr/>
        </p:nvSpPr>
        <p:spPr>
          <a:xfrm>
            <a:off x="611188" y="4797425"/>
            <a:ext cx="2592387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triangle" w="med" len="med"/>
            <a:tailEnd type="triangl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162" name="直接连接符 6161"/>
          <p:cNvSpPr/>
          <p:nvPr/>
        </p:nvSpPr>
        <p:spPr>
          <a:xfrm>
            <a:off x="3203575" y="4797425"/>
            <a:ext cx="2592388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triangle" w="med" len="med"/>
            <a:tailEnd type="triangl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163" name="直接连接符 6162"/>
          <p:cNvSpPr/>
          <p:nvPr/>
        </p:nvSpPr>
        <p:spPr>
          <a:xfrm>
            <a:off x="5795963" y="4437063"/>
            <a:ext cx="273685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triangle" w="med" len="med"/>
            <a:tailEnd type="triangl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164" name="文本框 6163"/>
          <p:cNvSpPr txBox="1"/>
          <p:nvPr/>
        </p:nvSpPr>
        <p:spPr>
          <a:xfrm>
            <a:off x="1476375" y="3860800"/>
            <a:ext cx="3600450" cy="51911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l">
              <a:spcBef>
                <a:spcPct val="50000"/>
              </a:spcBef>
            </a:pPr>
            <a:r>
              <a:rPr lang="zh-CN" altLang="en-US" sz="2800" b="1" dirty="0">
                <a:solidFill>
                  <a:srgbClr val="CC0099"/>
                </a:solidFill>
                <a:latin typeface="Bernard MT Condensed" pitchFamily="18" charset="0"/>
                <a:ea typeface="宋体" pitchFamily="2" charset="-122"/>
              </a:rPr>
              <a:t>甲乙合做</a:t>
            </a:r>
            <a:r>
              <a:rPr lang="en-US" altLang="zh-CN" sz="2800" b="1" dirty="0">
                <a:solidFill>
                  <a:srgbClr val="CC0099"/>
                </a:solidFill>
                <a:latin typeface="Bernard MT Condensed" pitchFamily="18" charset="0"/>
                <a:ea typeface="宋体" pitchFamily="2" charset="-122"/>
              </a:rPr>
              <a:t>4</a:t>
            </a:r>
            <a:r>
              <a:rPr lang="zh-CN" altLang="en-US" sz="2800" b="1" dirty="0">
                <a:solidFill>
                  <a:srgbClr val="CC0099"/>
                </a:solidFill>
                <a:latin typeface="Bernard MT Condensed" pitchFamily="18" charset="0"/>
                <a:ea typeface="宋体" pitchFamily="2" charset="-122"/>
              </a:rPr>
              <a:t>天的工作量</a:t>
            </a:r>
            <a:endParaRPr lang="zh-CN" altLang="en-US" sz="2800" b="1" dirty="0">
              <a:solidFill>
                <a:srgbClr val="CC0099"/>
              </a:solidFill>
              <a:latin typeface="Bernard MT Condensed" pitchFamily="18" charset="0"/>
              <a:ea typeface="宋体" pitchFamily="2" charset="-122"/>
            </a:endParaRPr>
          </a:p>
        </p:txBody>
      </p:sp>
      <p:sp>
        <p:nvSpPr>
          <p:cNvPr id="6165" name="文本框 6164"/>
          <p:cNvSpPr txBox="1"/>
          <p:nvPr/>
        </p:nvSpPr>
        <p:spPr>
          <a:xfrm>
            <a:off x="900113" y="4365625"/>
            <a:ext cx="2232025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l">
              <a:spcBef>
                <a:spcPct val="50000"/>
              </a:spcBef>
            </a:pPr>
            <a:r>
              <a:rPr lang="zh-CN" altLang="en-US" sz="2400" b="1" dirty="0">
                <a:solidFill>
                  <a:srgbClr val="8E3900"/>
                </a:solidFill>
                <a:latin typeface="Bernard MT Condensed" pitchFamily="18" charset="0"/>
                <a:ea typeface="宋体" pitchFamily="2" charset="-122"/>
              </a:rPr>
              <a:t>甲</a:t>
            </a:r>
            <a:r>
              <a:rPr lang="en-US" altLang="zh-CN" sz="2400" b="1" dirty="0">
                <a:solidFill>
                  <a:srgbClr val="8E3900"/>
                </a:solidFill>
                <a:latin typeface="Bernard MT Condensed" pitchFamily="18" charset="0"/>
                <a:ea typeface="宋体" pitchFamily="2" charset="-122"/>
              </a:rPr>
              <a:t>4</a:t>
            </a:r>
            <a:r>
              <a:rPr lang="zh-CN" altLang="en-US" sz="2400" b="1" dirty="0">
                <a:solidFill>
                  <a:srgbClr val="8E3900"/>
                </a:solidFill>
                <a:latin typeface="Bernard MT Condensed" pitchFamily="18" charset="0"/>
                <a:ea typeface="宋体" pitchFamily="2" charset="-122"/>
              </a:rPr>
              <a:t>天的工作量</a:t>
            </a:r>
            <a:endParaRPr lang="zh-CN" altLang="en-US" sz="2400" b="1" dirty="0">
              <a:solidFill>
                <a:srgbClr val="8E3900"/>
              </a:solidFill>
              <a:latin typeface="Bernard MT Condensed" pitchFamily="18" charset="0"/>
              <a:ea typeface="宋体" pitchFamily="2" charset="-122"/>
            </a:endParaRPr>
          </a:p>
        </p:txBody>
      </p:sp>
      <p:sp>
        <p:nvSpPr>
          <p:cNvPr id="6166" name="文本框 6165"/>
          <p:cNvSpPr txBox="1"/>
          <p:nvPr/>
        </p:nvSpPr>
        <p:spPr>
          <a:xfrm>
            <a:off x="3348038" y="4365625"/>
            <a:ext cx="2376487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l">
              <a:spcBef>
                <a:spcPct val="50000"/>
              </a:spcBef>
            </a:pPr>
            <a:r>
              <a:rPr lang="zh-CN" altLang="en-US" sz="2400" b="1" dirty="0">
                <a:solidFill>
                  <a:srgbClr val="8E3900"/>
                </a:solidFill>
                <a:latin typeface="Bernard MT Condensed" pitchFamily="18" charset="0"/>
                <a:ea typeface="宋体" pitchFamily="2" charset="-122"/>
              </a:rPr>
              <a:t>乙</a:t>
            </a:r>
            <a:r>
              <a:rPr lang="en-US" altLang="zh-CN" sz="2400" b="1" dirty="0">
                <a:solidFill>
                  <a:srgbClr val="8E3900"/>
                </a:solidFill>
                <a:latin typeface="Bernard MT Condensed" pitchFamily="18" charset="0"/>
                <a:ea typeface="宋体" pitchFamily="2" charset="-122"/>
              </a:rPr>
              <a:t>4</a:t>
            </a:r>
            <a:r>
              <a:rPr lang="zh-CN" altLang="en-US" sz="2400" b="1" dirty="0">
                <a:solidFill>
                  <a:srgbClr val="8E3900"/>
                </a:solidFill>
                <a:latin typeface="Bernard MT Condensed" pitchFamily="18" charset="0"/>
                <a:ea typeface="宋体" pitchFamily="2" charset="-122"/>
              </a:rPr>
              <a:t>天的工作量</a:t>
            </a:r>
            <a:endParaRPr lang="zh-CN" altLang="en-US" sz="2400" b="1" dirty="0">
              <a:solidFill>
                <a:srgbClr val="8E3900"/>
              </a:solidFill>
              <a:latin typeface="Bernard MT Condensed" pitchFamily="18" charset="0"/>
              <a:ea typeface="宋体" pitchFamily="2" charset="-122"/>
            </a:endParaRPr>
          </a:p>
        </p:txBody>
      </p:sp>
      <p:sp>
        <p:nvSpPr>
          <p:cNvPr id="6167" name="文本框 6166"/>
          <p:cNvSpPr txBox="1"/>
          <p:nvPr/>
        </p:nvSpPr>
        <p:spPr>
          <a:xfrm>
            <a:off x="5724525" y="4005263"/>
            <a:ext cx="3024188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l">
              <a:spcBef>
                <a:spcPct val="50000"/>
              </a:spcBef>
            </a:pPr>
            <a:r>
              <a:rPr lang="zh-CN" altLang="en-US" sz="2400" b="1" dirty="0">
                <a:solidFill>
                  <a:srgbClr val="CC0099"/>
                </a:solidFill>
                <a:latin typeface="Bernard MT Condensed" pitchFamily="18" charset="0"/>
                <a:ea typeface="宋体" pitchFamily="2" charset="-122"/>
              </a:rPr>
              <a:t>余下部分乙的工作量</a:t>
            </a:r>
            <a:endParaRPr lang="zh-CN" altLang="en-US" sz="2400" b="1" dirty="0">
              <a:solidFill>
                <a:srgbClr val="CC0099"/>
              </a:solidFill>
              <a:latin typeface="Bernard MT Condensed" pitchFamily="18" charset="0"/>
              <a:ea typeface="宋体" pitchFamily="2" charset="-122"/>
            </a:endParaRPr>
          </a:p>
        </p:txBody>
      </p:sp>
      <p:sp>
        <p:nvSpPr>
          <p:cNvPr id="6168" name="文本框 6167"/>
          <p:cNvSpPr txBox="1"/>
          <p:nvPr/>
        </p:nvSpPr>
        <p:spPr>
          <a:xfrm>
            <a:off x="395288" y="5300663"/>
            <a:ext cx="8353425" cy="485775"/>
          </a:xfrm>
          <a:prstGeom prst="rect">
            <a:avLst/>
          </a:prstGeom>
          <a:noFill/>
          <a:ln w="28575" cap="flat" cmpd="sng">
            <a:solidFill>
              <a:srgbClr val="008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lvl="0" algn="l">
              <a:spcBef>
                <a:spcPct val="50000"/>
              </a:spcBef>
            </a:pPr>
            <a:r>
              <a:rPr lang="zh-CN" altLang="en-US" sz="2400" b="1" dirty="0">
                <a:solidFill>
                  <a:srgbClr val="990033"/>
                </a:solidFill>
                <a:latin typeface="Bernard MT Condensed" pitchFamily="18" charset="0"/>
                <a:ea typeface="宋体" pitchFamily="2" charset="-122"/>
              </a:rPr>
              <a:t>甲</a:t>
            </a:r>
            <a:r>
              <a:rPr lang="en-US" altLang="zh-CN" sz="2400" b="1" dirty="0">
                <a:solidFill>
                  <a:srgbClr val="990033"/>
                </a:solidFill>
                <a:latin typeface="Bernard MT Condensed" pitchFamily="18" charset="0"/>
                <a:ea typeface="宋体" pitchFamily="2" charset="-122"/>
              </a:rPr>
              <a:t>4 </a:t>
            </a:r>
            <a:r>
              <a:rPr lang="zh-CN" altLang="en-US" sz="2400" b="1" dirty="0">
                <a:solidFill>
                  <a:srgbClr val="990033"/>
                </a:solidFill>
                <a:latin typeface="Bernard MT Condensed" pitchFamily="18" charset="0"/>
                <a:ea typeface="宋体" pitchFamily="2" charset="-122"/>
              </a:rPr>
              <a:t>天的工作量 </a:t>
            </a:r>
            <a:r>
              <a:rPr lang="en-US" altLang="zh-CN" sz="2400" b="1">
                <a:solidFill>
                  <a:schemeClr val="accent2"/>
                </a:solidFill>
                <a:latin typeface="Bernard MT Condensed" pitchFamily="18" charset="0"/>
                <a:ea typeface="宋体" pitchFamily="2" charset="-122"/>
              </a:rPr>
              <a:t>+ </a:t>
            </a:r>
            <a:r>
              <a:rPr lang="zh-CN" altLang="en-US" sz="2400" b="1" dirty="0">
                <a:solidFill>
                  <a:srgbClr val="990033"/>
                </a:solidFill>
                <a:latin typeface="Bernard MT Condensed" pitchFamily="18" charset="0"/>
                <a:ea typeface="宋体" pitchFamily="2" charset="-122"/>
              </a:rPr>
              <a:t>乙</a:t>
            </a:r>
            <a:r>
              <a:rPr lang="en-US" altLang="zh-CN" sz="2400" b="1" dirty="0">
                <a:solidFill>
                  <a:srgbClr val="990033"/>
                </a:solidFill>
                <a:latin typeface="Bernard MT Condensed" pitchFamily="18" charset="0"/>
                <a:ea typeface="宋体" pitchFamily="2" charset="-122"/>
              </a:rPr>
              <a:t>4 </a:t>
            </a:r>
            <a:r>
              <a:rPr lang="zh-CN" altLang="en-US" sz="2400" b="1" dirty="0">
                <a:solidFill>
                  <a:srgbClr val="990033"/>
                </a:solidFill>
                <a:latin typeface="Bernard MT Condensed" pitchFamily="18" charset="0"/>
                <a:ea typeface="宋体" pitchFamily="2" charset="-122"/>
              </a:rPr>
              <a:t>天的工作量 </a:t>
            </a:r>
            <a:r>
              <a:rPr lang="en-US" altLang="zh-CN" sz="2400" b="1">
                <a:solidFill>
                  <a:schemeClr val="accent2"/>
                </a:solidFill>
                <a:latin typeface="Bernard MT Condensed" pitchFamily="18" charset="0"/>
                <a:ea typeface="宋体" pitchFamily="2" charset="-122"/>
              </a:rPr>
              <a:t>+ </a:t>
            </a:r>
            <a:r>
              <a:rPr lang="zh-CN" altLang="en-US" sz="2400" b="1" dirty="0">
                <a:solidFill>
                  <a:srgbClr val="990033"/>
                </a:solidFill>
                <a:latin typeface="Bernard MT Condensed" pitchFamily="18" charset="0"/>
                <a:ea typeface="宋体" pitchFamily="2" charset="-122"/>
              </a:rPr>
              <a:t>余下部分乙的工作量 </a:t>
            </a:r>
            <a:r>
              <a:rPr lang="en-US" altLang="zh-CN" sz="2400" b="1">
                <a:solidFill>
                  <a:schemeClr val="accent2"/>
                </a:solidFill>
                <a:latin typeface="Bernard MT Condensed" pitchFamily="18" charset="0"/>
                <a:ea typeface="宋体" pitchFamily="2" charset="-122"/>
              </a:rPr>
              <a:t>= </a:t>
            </a:r>
            <a:r>
              <a:rPr lang="en-US" altLang="zh-CN" sz="2400" b="1">
                <a:solidFill>
                  <a:srgbClr val="990033"/>
                </a:solidFill>
                <a:latin typeface="Bernard MT Condensed" pitchFamily="18" charset="0"/>
                <a:ea typeface="宋体" pitchFamily="2" charset="-122"/>
              </a:rPr>
              <a:t>1</a:t>
            </a:r>
            <a:endParaRPr lang="en-US" altLang="zh-CN" sz="2400" b="1">
              <a:solidFill>
                <a:srgbClr val="990033"/>
              </a:solidFill>
              <a:latin typeface="Bernard MT Condensed" pitchFamily="18" charset="0"/>
              <a:ea typeface="宋体" pitchFamily="2" charset="-122"/>
            </a:endParaRPr>
          </a:p>
        </p:txBody>
      </p:sp>
      <p:sp>
        <p:nvSpPr>
          <p:cNvPr id="6172" name="圆角矩形标注 6171"/>
          <p:cNvSpPr/>
          <p:nvPr/>
        </p:nvSpPr>
        <p:spPr>
          <a:xfrm>
            <a:off x="5867400" y="1196975"/>
            <a:ext cx="3059113" cy="1943100"/>
          </a:xfrm>
          <a:prstGeom prst="wedgeRoundRectCallout">
            <a:avLst>
              <a:gd name="adj1" fmla="val -42838"/>
              <a:gd name="adj2" fmla="val 62907"/>
              <a:gd name="adj3" fmla="val 16667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lvl="0" algn="ctr"/>
            <a:r>
              <a:rPr lang="zh-CN" altLang="en-US" sz="2800" b="1" dirty="0">
                <a:solidFill>
                  <a:srgbClr val="008000"/>
                </a:solidFill>
                <a:latin typeface="Bernard MT Condensed" pitchFamily="18" charset="0"/>
                <a:ea typeface="宋体" pitchFamily="2" charset="-122"/>
              </a:rPr>
              <a:t>工程问题中若没有告诉你工作量时</a:t>
            </a:r>
            <a:r>
              <a:rPr lang="en-US" altLang="zh-CN" sz="2800" b="1" dirty="0">
                <a:solidFill>
                  <a:srgbClr val="008000"/>
                </a:solidFill>
                <a:latin typeface="Bernard MT Condensed" pitchFamily="18" charset="0"/>
                <a:ea typeface="宋体" pitchFamily="2" charset="-122"/>
              </a:rPr>
              <a:t>,</a:t>
            </a:r>
            <a:r>
              <a:rPr lang="zh-CN" altLang="en-US" sz="2800" b="1" dirty="0">
                <a:solidFill>
                  <a:srgbClr val="008000"/>
                </a:solidFill>
                <a:latin typeface="Bernard MT Condensed" pitchFamily="18" charset="0"/>
                <a:ea typeface="宋体" pitchFamily="2" charset="-122"/>
              </a:rPr>
              <a:t>往往把工作量看作 </a:t>
            </a:r>
            <a:r>
              <a:rPr lang="en-US" altLang="zh-CN" sz="2800" b="1">
                <a:solidFill>
                  <a:srgbClr val="008000"/>
                </a:solidFill>
                <a:latin typeface="Bernard MT Condensed" pitchFamily="18" charset="0"/>
                <a:ea typeface="宋体" pitchFamily="2" charset="-122"/>
              </a:rPr>
              <a:t>1</a:t>
            </a:r>
            <a:endParaRPr lang="en-US" altLang="zh-CN" sz="2800" b="1">
              <a:solidFill>
                <a:srgbClr val="008000"/>
              </a:solidFill>
              <a:latin typeface="Bernard MT Condensed" pitchFamily="18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10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10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2" dur="10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10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8" dur="10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9" dur="10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0" dur="10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5" dur="10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1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6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/>
      <p:bldP spid="6152" grpId="0"/>
      <p:bldP spid="6154" grpId="0"/>
      <p:bldP spid="6164" grpId="0"/>
      <p:bldP spid="6165" grpId="0"/>
      <p:bldP spid="6166" grpId="0"/>
      <p:bldP spid="6167" grpId="0"/>
      <p:bldP spid="6168" grpId="0" animBg="1"/>
      <p:bldP spid="617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1138" name="标题 91137"/>
          <p:cNvSpPr>
            <a:spLocks noGrp="1" noRot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en-US" altLang="zh-CN" sz="3200" b="1" dirty="0">
                <a:solidFill>
                  <a:srgbClr val="001414"/>
                </a:solidFill>
              </a:rPr>
              <a:t>1.  </a:t>
            </a:r>
            <a:r>
              <a:rPr lang="zh-CN" altLang="en-US" sz="3200" b="1" dirty="0">
                <a:solidFill>
                  <a:srgbClr val="001414"/>
                </a:solidFill>
              </a:rPr>
              <a:t>某装潢公司接到一项业务</a:t>
            </a:r>
            <a:r>
              <a:rPr lang="en-US" altLang="zh-CN" sz="3200" b="1" dirty="0">
                <a:solidFill>
                  <a:srgbClr val="001414"/>
                </a:solidFill>
              </a:rPr>
              <a:t>,</a:t>
            </a:r>
            <a:r>
              <a:rPr lang="zh-CN" altLang="en-US" sz="3200" b="1" dirty="0">
                <a:solidFill>
                  <a:srgbClr val="001414"/>
                </a:solidFill>
              </a:rPr>
              <a:t>如果由甲组做需</a:t>
            </a:r>
            <a:r>
              <a:rPr lang="en-US" altLang="zh-CN" sz="3200" b="1" dirty="0">
                <a:solidFill>
                  <a:srgbClr val="001414"/>
                </a:solidFill>
              </a:rPr>
              <a:t>10</a:t>
            </a:r>
            <a:r>
              <a:rPr lang="zh-CN" altLang="en-US" sz="3200" b="1" dirty="0">
                <a:solidFill>
                  <a:srgbClr val="001414"/>
                </a:solidFill>
              </a:rPr>
              <a:t>天完成</a:t>
            </a:r>
            <a:r>
              <a:rPr lang="en-US" altLang="zh-CN" sz="3200" b="1" dirty="0">
                <a:solidFill>
                  <a:srgbClr val="001414"/>
                </a:solidFill>
              </a:rPr>
              <a:t>,</a:t>
            </a:r>
            <a:r>
              <a:rPr lang="zh-CN" altLang="en-US" sz="3200" b="1" dirty="0">
                <a:solidFill>
                  <a:srgbClr val="001414"/>
                </a:solidFill>
              </a:rPr>
              <a:t>由乙组做需</a:t>
            </a:r>
            <a:r>
              <a:rPr lang="en-US" altLang="zh-CN" sz="3200" b="1" dirty="0">
                <a:solidFill>
                  <a:srgbClr val="001414"/>
                </a:solidFill>
              </a:rPr>
              <a:t>15</a:t>
            </a:r>
            <a:r>
              <a:rPr lang="zh-CN" altLang="en-US" sz="3200" b="1" dirty="0">
                <a:solidFill>
                  <a:srgbClr val="001414"/>
                </a:solidFill>
              </a:rPr>
              <a:t>天完成</a:t>
            </a:r>
            <a:r>
              <a:rPr lang="en-US" altLang="zh-CN" sz="3200" b="1" dirty="0">
                <a:solidFill>
                  <a:srgbClr val="001414"/>
                </a:solidFill>
              </a:rPr>
              <a:t>.</a:t>
            </a:r>
            <a:r>
              <a:rPr lang="zh-CN" altLang="en-US" sz="3200" b="1" dirty="0">
                <a:solidFill>
                  <a:srgbClr val="001414"/>
                </a:solidFill>
              </a:rPr>
              <a:t>为了早日完工</a:t>
            </a:r>
            <a:r>
              <a:rPr lang="en-US" altLang="zh-CN" sz="3200" b="1" dirty="0">
                <a:solidFill>
                  <a:srgbClr val="001414"/>
                </a:solidFill>
              </a:rPr>
              <a:t>,</a:t>
            </a:r>
            <a:r>
              <a:rPr lang="zh-CN" altLang="en-US" sz="3200" b="1" dirty="0">
                <a:solidFill>
                  <a:srgbClr val="001414"/>
                </a:solidFill>
              </a:rPr>
              <a:t>现由甲</a:t>
            </a:r>
            <a:r>
              <a:rPr lang="en-US" altLang="zh-CN" sz="3200" b="1" dirty="0">
                <a:solidFill>
                  <a:srgbClr val="001414"/>
                </a:solidFill>
              </a:rPr>
              <a:t>,</a:t>
            </a:r>
            <a:r>
              <a:rPr lang="zh-CN" altLang="en-US" sz="3200" b="1" dirty="0">
                <a:solidFill>
                  <a:srgbClr val="001414"/>
                </a:solidFill>
              </a:rPr>
              <a:t>乙两组一起做</a:t>
            </a:r>
            <a:r>
              <a:rPr lang="en-US" altLang="zh-CN" sz="3200" b="1" dirty="0">
                <a:solidFill>
                  <a:srgbClr val="001414"/>
                </a:solidFill>
              </a:rPr>
              <a:t>,4</a:t>
            </a:r>
            <a:r>
              <a:rPr lang="zh-CN" altLang="en-US" sz="3200" b="1" dirty="0">
                <a:solidFill>
                  <a:srgbClr val="001414"/>
                </a:solidFill>
              </a:rPr>
              <a:t>天后甲组因另有任务</a:t>
            </a:r>
            <a:r>
              <a:rPr lang="en-US" altLang="zh-CN" sz="3200" b="1" dirty="0">
                <a:solidFill>
                  <a:srgbClr val="001414"/>
                </a:solidFill>
              </a:rPr>
              <a:t>,</a:t>
            </a:r>
            <a:r>
              <a:rPr lang="zh-CN" altLang="en-US" sz="3200" b="1" dirty="0">
                <a:solidFill>
                  <a:srgbClr val="001414"/>
                </a:solidFill>
              </a:rPr>
              <a:t>余下部分由乙组单独做</a:t>
            </a:r>
            <a:r>
              <a:rPr lang="en-US" altLang="zh-CN" sz="3200" b="1" dirty="0">
                <a:solidFill>
                  <a:srgbClr val="001414"/>
                </a:solidFill>
              </a:rPr>
              <a:t>.</a:t>
            </a:r>
            <a:r>
              <a:rPr lang="zh-CN" altLang="en-US" sz="3200" b="1" dirty="0">
                <a:solidFill>
                  <a:srgbClr val="001414"/>
                </a:solidFill>
              </a:rPr>
              <a:t>问还需几天才能完成</a:t>
            </a:r>
            <a:r>
              <a:rPr lang="en-US" altLang="zh-CN" sz="3200" b="1">
                <a:solidFill>
                  <a:srgbClr val="001414"/>
                </a:solidFill>
              </a:rPr>
              <a:t>?</a:t>
            </a:r>
            <a:endParaRPr lang="en-US" altLang="zh-CN" sz="3200" b="1">
              <a:solidFill>
                <a:srgbClr val="001414"/>
              </a:solidFill>
            </a:endParaRPr>
          </a:p>
        </p:txBody>
      </p:sp>
      <p:sp>
        <p:nvSpPr>
          <p:cNvPr id="91140" name="文本占位符 91139"/>
          <p:cNvSpPr txBox="1"/>
          <p:nvPr>
            <p:ph type="body" sz="half" idx="1"/>
          </p:nvPr>
        </p:nvSpPr>
        <p:spPr>
          <a:xfrm>
            <a:off x="827088" y="2349500"/>
            <a:ext cx="8316912" cy="4194175"/>
          </a:xfrm>
          <a:ln/>
        </p:spPr>
        <p:txBody>
          <a:bodyPr vert="horz" wrap="square" lIns="91440" tIns="45720" rIns="91440" bIns="45720" anchor="t"/>
          <a:p>
            <a:pPr>
              <a:spcBef>
                <a:spcPct val="50000"/>
              </a:spcBef>
              <a:buClr>
                <a:srgbClr val="000000"/>
              </a:buClr>
              <a:buNone/>
            </a:pPr>
            <a:r>
              <a:rPr lang="zh-CN" altLang="en-US" b="1" kern="1200" dirty="0">
                <a:solidFill>
                  <a:srgbClr val="000099"/>
                </a:solidFill>
              </a:rPr>
              <a:t>解：设乙组还需</a:t>
            </a:r>
            <a:r>
              <a:rPr lang="en-US" altLang="zh-CN" b="1" kern="1200" dirty="0">
                <a:solidFill>
                  <a:srgbClr val="000099"/>
                </a:solidFill>
              </a:rPr>
              <a:t>x</a:t>
            </a:r>
            <a:r>
              <a:rPr lang="zh-CN" altLang="en-US" b="1" kern="1200" dirty="0">
                <a:solidFill>
                  <a:srgbClr val="000099"/>
                </a:solidFill>
              </a:rPr>
              <a:t>天才能完成</a:t>
            </a:r>
            <a:r>
              <a:rPr lang="en-US" altLang="zh-CN" b="1" kern="1200">
                <a:solidFill>
                  <a:srgbClr val="000099"/>
                </a:solidFill>
              </a:rPr>
              <a:t>,</a:t>
            </a:r>
            <a:endParaRPr lang="en-US" altLang="zh-CN" b="1" kern="1200">
              <a:solidFill>
                <a:srgbClr val="000099"/>
              </a:solidFill>
            </a:endParaRPr>
          </a:p>
          <a:p>
            <a:pPr>
              <a:spcBef>
                <a:spcPct val="50000"/>
              </a:spcBef>
              <a:buClr>
                <a:srgbClr val="000000"/>
              </a:buClr>
              <a:buNone/>
            </a:pPr>
            <a:r>
              <a:rPr lang="en-US" altLang="zh-CN" b="1" kern="1200" dirty="0">
                <a:solidFill>
                  <a:srgbClr val="000099"/>
                </a:solidFill>
              </a:rPr>
              <a:t>       </a:t>
            </a:r>
            <a:r>
              <a:rPr lang="zh-CN" altLang="en-US" b="1" kern="1200" dirty="0">
                <a:solidFill>
                  <a:srgbClr val="000099"/>
                </a:solidFill>
              </a:rPr>
              <a:t>根据等量关系可得</a:t>
            </a:r>
            <a:endParaRPr lang="zh-CN" altLang="en-US" b="1" kern="1200" dirty="0">
              <a:solidFill>
                <a:srgbClr val="000099"/>
              </a:solidFill>
            </a:endParaRPr>
          </a:p>
          <a:p>
            <a:pPr>
              <a:spcBef>
                <a:spcPct val="50000"/>
              </a:spcBef>
              <a:buClr>
                <a:srgbClr val="000000"/>
              </a:buClr>
              <a:buNone/>
            </a:pPr>
            <a:r>
              <a:rPr lang="zh-CN" altLang="en-US" b="1" kern="1200" dirty="0">
                <a:solidFill>
                  <a:srgbClr val="000099"/>
                </a:solidFill>
              </a:rPr>
              <a:t>       化简，得 </a:t>
            </a:r>
            <a:endParaRPr lang="zh-CN" altLang="en-US" b="1" kern="1200" dirty="0">
              <a:solidFill>
                <a:srgbClr val="000099"/>
              </a:solidFill>
            </a:endParaRPr>
          </a:p>
          <a:p>
            <a:pPr>
              <a:spcBef>
                <a:spcPct val="50000"/>
              </a:spcBef>
              <a:buClr>
                <a:srgbClr val="000000"/>
              </a:buClr>
              <a:buNone/>
            </a:pPr>
            <a:r>
              <a:rPr lang="zh-CN" altLang="en-US" b="1" kern="1200" dirty="0">
                <a:solidFill>
                  <a:srgbClr val="000099"/>
                </a:solidFill>
              </a:rPr>
              <a:t>       解得，</a:t>
            </a:r>
            <a:endParaRPr lang="zh-CN" altLang="en-US" b="1" kern="1200" dirty="0">
              <a:solidFill>
                <a:srgbClr val="000099"/>
              </a:solidFill>
            </a:endParaRPr>
          </a:p>
          <a:p>
            <a:pPr>
              <a:spcBef>
                <a:spcPct val="50000"/>
              </a:spcBef>
              <a:buClr>
                <a:srgbClr val="000000"/>
              </a:buClr>
              <a:buNone/>
            </a:pPr>
            <a:r>
              <a:rPr lang="zh-CN" altLang="en-US" b="1" kern="1200" dirty="0">
                <a:solidFill>
                  <a:srgbClr val="000099"/>
                </a:solidFill>
              </a:rPr>
              <a:t>  答：还需</a:t>
            </a:r>
            <a:r>
              <a:rPr lang="en-US" altLang="zh-CN" b="1" kern="1200" dirty="0">
                <a:solidFill>
                  <a:srgbClr val="000099"/>
                </a:solidFill>
              </a:rPr>
              <a:t>5</a:t>
            </a:r>
            <a:r>
              <a:rPr lang="zh-CN" altLang="en-US" b="1" kern="1200" dirty="0">
                <a:solidFill>
                  <a:srgbClr val="000099"/>
                </a:solidFill>
              </a:rPr>
              <a:t>天才能完成。</a:t>
            </a:r>
            <a:endParaRPr lang="zh-CN" altLang="en-US" b="1" kern="1200">
              <a:solidFill>
                <a:srgbClr val="000099"/>
              </a:solidFill>
            </a:endParaRPr>
          </a:p>
        </p:txBody>
      </p:sp>
      <p:graphicFrame>
        <p:nvGraphicFramePr>
          <p:cNvPr id="91145" name="对象 91144"/>
          <p:cNvGraphicFramePr/>
          <p:nvPr/>
        </p:nvGraphicFramePr>
        <p:xfrm>
          <a:off x="5148263" y="2852738"/>
          <a:ext cx="2663825" cy="97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1" imgW="989965" imgH="393700" progId="Equation.DSMT4">
                  <p:embed/>
                </p:oleObj>
              </mc:Choice>
              <mc:Fallback>
                <p:oleObj name="" r:id="rId1" imgW="989965" imgH="393700" progId="Equation.DSMT4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2"/>
                      <a:srcRect/>
                      <a:stretch>
                        <a:fillRect/>
                      </a:stretch>
                    </p:blipFill>
                    <p:spPr>
                      <a:xfrm>
                        <a:off x="5148263" y="2852738"/>
                        <a:ext cx="2663825" cy="9779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1150" name="内容占位符 91149"/>
          <p:cNvGraphicFramePr/>
          <p:nvPr>
            <p:ph sz="quarter" idx="3"/>
          </p:nvPr>
        </p:nvGraphicFramePr>
        <p:xfrm>
          <a:off x="5795963" y="4652963"/>
          <a:ext cx="1441450" cy="674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3" imgW="342265" imgH="177800" progId="Equation.DSMT4">
                  <p:embed/>
                </p:oleObj>
              </mc:Choice>
              <mc:Fallback>
                <p:oleObj name="" r:id="rId3" imgW="342265" imgH="177800" progId="Equation.DSMT4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>
                      <a:xfrm>
                        <a:off x="5795963" y="4652963"/>
                        <a:ext cx="1441450" cy="674687"/>
                      </a:xfrm>
                      <a:prstGeom prst="rect">
                        <a:avLst/>
                      </a:prstGeom>
                      <a:noFill/>
                      <a:ln w="38100"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1153" name="文本框 91152"/>
          <p:cNvSpPr txBox="1"/>
          <p:nvPr/>
        </p:nvSpPr>
        <p:spPr>
          <a:xfrm>
            <a:off x="5148263" y="3860800"/>
            <a:ext cx="2952750" cy="64135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l">
              <a:spcBef>
                <a:spcPct val="50000"/>
              </a:spcBef>
            </a:pPr>
            <a:r>
              <a:rPr lang="en-US" altLang="zh-CN" sz="3600">
                <a:solidFill>
                  <a:srgbClr val="000000"/>
                </a:solidFill>
                <a:latin typeface="Bernard MT Condensed" pitchFamily="18" charset="0"/>
                <a:ea typeface="黑体" pitchFamily="49" charset="-122"/>
              </a:rPr>
              <a:t>20+2x=30</a:t>
            </a:r>
            <a:endParaRPr lang="en-US" altLang="zh-CN" sz="3600" dirty="0">
              <a:solidFill>
                <a:srgbClr val="660033"/>
              </a:solidFill>
              <a:latin typeface="Bernard MT Condensed" pitchFamily="18" charset="0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1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1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1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1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1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1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1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40" grpId="0"/>
      <p:bldP spid="9115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1" name="矩形 12290"/>
          <p:cNvSpPr/>
          <p:nvPr/>
        </p:nvSpPr>
        <p:spPr>
          <a:xfrm>
            <a:off x="539750" y="1628775"/>
            <a:ext cx="8353425" cy="17399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l"/>
            <a:r>
              <a:rPr lang="en-US" altLang="zh-CN" sz="3600" b="1" dirty="0">
                <a:solidFill>
                  <a:srgbClr val="001414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宋体" pitchFamily="2" charset="-122"/>
              </a:rPr>
              <a:t>1</a:t>
            </a:r>
            <a:r>
              <a:rPr lang="zh-CN" altLang="en-US" sz="3600" b="1" dirty="0">
                <a:solidFill>
                  <a:srgbClr val="001414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宋体" pitchFamily="2" charset="-122"/>
              </a:rPr>
              <a:t>、本节课你有那些收获？</a:t>
            </a:r>
            <a:endParaRPr lang="zh-CN" altLang="en-US" sz="3600" b="1" dirty="0">
              <a:solidFill>
                <a:srgbClr val="001414"/>
              </a:solidFill>
              <a:effectLst>
                <a:outerShdw blurRad="38100" dist="38100" dir="2700000">
                  <a:srgbClr val="000000"/>
                </a:outerShdw>
              </a:effectLst>
              <a:latin typeface="Arial" charset="0"/>
              <a:ea typeface="宋体" pitchFamily="2" charset="-122"/>
            </a:endParaRPr>
          </a:p>
          <a:p>
            <a:pPr lvl="0" algn="l"/>
            <a:endParaRPr lang="zh-CN" altLang="en-US" sz="3600" b="1" dirty="0">
              <a:solidFill>
                <a:srgbClr val="001414"/>
              </a:solidFill>
              <a:effectLst>
                <a:outerShdw blurRad="38100" dist="38100" dir="2700000">
                  <a:srgbClr val="000000"/>
                </a:outerShdw>
              </a:effectLst>
              <a:latin typeface="Arial" charset="0"/>
              <a:ea typeface="宋体" pitchFamily="2" charset="-122"/>
            </a:endParaRPr>
          </a:p>
          <a:p>
            <a:pPr lvl="0" algn="l"/>
            <a:r>
              <a:rPr lang="en-US" altLang="zh-CN" sz="3600" b="1" dirty="0">
                <a:solidFill>
                  <a:srgbClr val="001414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宋体" pitchFamily="2" charset="-122"/>
              </a:rPr>
              <a:t>2</a:t>
            </a:r>
            <a:r>
              <a:rPr lang="zh-CN" altLang="en-US" sz="3600" b="1" dirty="0">
                <a:solidFill>
                  <a:srgbClr val="001414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宋体" pitchFamily="2" charset="-122"/>
              </a:rPr>
              <a:t>、还有没解决的问题吗？</a:t>
            </a:r>
            <a:endParaRPr lang="zh-CN" altLang="en-US" sz="3600" b="1" dirty="0">
              <a:solidFill>
                <a:srgbClr val="001414"/>
              </a:solidFill>
              <a:effectLst>
                <a:outerShdw blurRad="38100" dist="38100" dir="2700000">
                  <a:srgbClr val="000000"/>
                </a:outerShdw>
              </a:effectLst>
              <a:latin typeface="Arial" charset="0"/>
              <a:ea typeface="宋体" pitchFamily="2" charset="-122"/>
            </a:endParaRPr>
          </a:p>
        </p:txBody>
      </p:sp>
      <p:sp>
        <p:nvSpPr>
          <p:cNvPr id="12295" name="文本框 12294"/>
          <p:cNvSpPr txBox="1"/>
          <p:nvPr/>
        </p:nvSpPr>
        <p:spPr>
          <a:xfrm>
            <a:off x="395288" y="620713"/>
            <a:ext cx="2881312" cy="57943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l">
              <a:spcBef>
                <a:spcPct val="50000"/>
              </a:spcBef>
            </a:pPr>
            <a:r>
              <a:rPr lang="zh-CN" altLang="en-US" sz="3200" b="1" dirty="0">
                <a:solidFill>
                  <a:srgbClr val="660033"/>
                </a:solidFill>
                <a:latin typeface="Arial" charset="0"/>
                <a:ea typeface="宋体" pitchFamily="2" charset="-122"/>
              </a:rPr>
              <a:t>【归纳反思</a:t>
            </a:r>
            <a:r>
              <a:rPr lang="zh-CN" altLang="en-US" sz="3200" b="1">
                <a:solidFill>
                  <a:srgbClr val="660033"/>
                </a:solidFill>
                <a:latin typeface="Arial" charset="0"/>
                <a:ea typeface="宋体" pitchFamily="2" charset="-122"/>
              </a:rPr>
              <a:t>】</a:t>
            </a:r>
            <a:endParaRPr lang="zh-CN" altLang="en-US" sz="3200" b="1">
              <a:solidFill>
                <a:srgbClr val="660033"/>
              </a:solidFill>
              <a:latin typeface="Arial" charset="0"/>
              <a:ea typeface="宋体" pitchFamily="2" charset="-122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8066" name="标题 88065"/>
          <p:cNvSpPr>
            <a:spLocks noGrp="1" noRot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zh-CN" altLang="en-US" b="1" dirty="0">
                <a:solidFill>
                  <a:srgbClr val="000000"/>
                </a:solidFill>
              </a:rPr>
              <a:t>作业</a:t>
            </a:r>
            <a:endParaRPr lang="zh-CN" altLang="en-US" b="1" dirty="0">
              <a:solidFill>
                <a:srgbClr val="000000"/>
              </a:solidFill>
            </a:endParaRPr>
          </a:p>
        </p:txBody>
      </p:sp>
      <p:sp>
        <p:nvSpPr>
          <p:cNvPr id="88067" name="文本占位符 88066"/>
          <p:cNvSpPr>
            <a:spLocks noGrp="1" noRot="1"/>
          </p:cNvSpPr>
          <p:nvPr>
            <p:ph type="body" idx="1"/>
          </p:nvPr>
        </p:nvSpPr>
        <p:spPr>
          <a:ln/>
        </p:spPr>
        <p:txBody>
          <a:bodyPr/>
          <a:p>
            <a:r>
              <a:rPr lang="zh-CN" altLang="en-US" b="1" dirty="0">
                <a:solidFill>
                  <a:srgbClr val="000099"/>
                </a:solidFill>
              </a:rPr>
              <a:t>导学案后课堂练习</a:t>
            </a:r>
            <a:endParaRPr lang="zh-CN" altLang="en-US" b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8196" name="图片 8195" descr="gif037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6804025" y="5876925"/>
            <a:ext cx="1905000" cy="64770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8198" name="矩形 8197"/>
          <p:cNvSpPr/>
          <p:nvPr/>
        </p:nvSpPr>
        <p:spPr>
          <a:xfrm>
            <a:off x="2051050" y="2424430"/>
            <a:ext cx="5545138" cy="1296988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normAutofit/>
            <a:scene3d>
              <a:camera prst="legacyObliqueTopLeft">
                <a:rot lat="0" lon="0" rev="0"/>
              </a:camera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p>
            <a:pPr algn="ctr"/>
            <a:r>
              <a:rPr lang="zh-CN" altLang="en-US" sz="3600">
                <a:solidFill>
                  <a:srgbClr val="FF0000"/>
                </a:solidFill>
                <a:latin typeface="宋体" charset="0"/>
                <a:ea typeface="宋体" charset="0"/>
              </a:rPr>
              <a:t>同学们再见</a:t>
            </a:r>
            <a:endParaRPr lang="zh-CN" altLang="en-US" sz="3600">
              <a:solidFill>
                <a:srgbClr val="FF0000"/>
              </a:solidFill>
              <a:latin typeface="宋体" charset="0"/>
              <a:ea typeface="宋体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0114" name="标题 90113"/>
          <p:cNvSpPr>
            <a:spLocks noGrp="1" noRot="1"/>
          </p:cNvSpPr>
          <p:nvPr>
            <p:ph type="title"/>
          </p:nvPr>
        </p:nvSpPr>
        <p:spPr>
          <a:xfrm>
            <a:off x="0" y="260350"/>
            <a:ext cx="2182813" cy="915988"/>
          </a:xfrm>
          <a:ln/>
        </p:spPr>
        <p:txBody>
          <a:bodyPr anchor="ctr"/>
          <a:p>
            <a:pPr algn="l"/>
            <a:r>
              <a:rPr lang="zh-CN" altLang="en-US" sz="3600" b="1" dirty="0">
                <a:solidFill>
                  <a:srgbClr val="660033"/>
                </a:solidFill>
              </a:rPr>
              <a:t>课题引入</a:t>
            </a:r>
            <a:endParaRPr lang="zh-CN" altLang="en-US" sz="3600" b="1" dirty="0">
              <a:solidFill>
                <a:srgbClr val="660033"/>
              </a:solidFill>
            </a:endParaRPr>
          </a:p>
        </p:txBody>
      </p:sp>
      <p:sp>
        <p:nvSpPr>
          <p:cNvPr id="90115" name="文本占位符 90114"/>
          <p:cNvSpPr>
            <a:spLocks noGrp="1" noRot="1"/>
          </p:cNvSpPr>
          <p:nvPr>
            <p:ph type="body" idx="1"/>
          </p:nvPr>
        </p:nvSpPr>
        <p:spPr>
          <a:xfrm>
            <a:off x="323850" y="1125538"/>
            <a:ext cx="8540750" cy="3252787"/>
          </a:xfrm>
          <a:ln/>
        </p:spPr>
        <p:txBody>
          <a:bodyPr/>
          <a:p>
            <a:pPr>
              <a:lnSpc>
                <a:spcPct val="90000"/>
              </a:lnSpc>
            </a:pPr>
            <a:r>
              <a:rPr lang="zh-CN" altLang="en-US" b="1" dirty="0">
                <a:solidFill>
                  <a:srgbClr val="001414"/>
                </a:solidFill>
              </a:rPr>
              <a:t>一件工作，甲单独做</a:t>
            </a:r>
            <a:r>
              <a:rPr lang="en-US" altLang="zh-CN" b="1" dirty="0">
                <a:solidFill>
                  <a:srgbClr val="001414"/>
                </a:solidFill>
              </a:rPr>
              <a:t>20</a:t>
            </a:r>
            <a:r>
              <a:rPr lang="zh-CN" altLang="en-US" b="1" dirty="0">
                <a:solidFill>
                  <a:srgbClr val="001414"/>
                </a:solidFill>
              </a:rPr>
              <a:t>小时完成，乙单独做</a:t>
            </a:r>
            <a:r>
              <a:rPr lang="en-US" altLang="zh-CN" b="1" dirty="0">
                <a:solidFill>
                  <a:srgbClr val="001414"/>
                </a:solidFill>
              </a:rPr>
              <a:t>12</a:t>
            </a:r>
            <a:r>
              <a:rPr lang="zh-CN" altLang="en-US" b="1" dirty="0">
                <a:solidFill>
                  <a:srgbClr val="001414"/>
                </a:solidFill>
              </a:rPr>
              <a:t>小时完成，那么两人合做</a:t>
            </a:r>
            <a:r>
              <a:rPr lang="en-US" altLang="zh-CN" b="1" dirty="0">
                <a:solidFill>
                  <a:srgbClr val="001414"/>
                </a:solidFill>
              </a:rPr>
              <a:t>32</a:t>
            </a:r>
            <a:r>
              <a:rPr lang="zh-CN" altLang="en-US" b="1" dirty="0">
                <a:solidFill>
                  <a:srgbClr val="001414"/>
                </a:solidFill>
              </a:rPr>
              <a:t>小时完成。</a:t>
            </a:r>
            <a:endParaRPr lang="zh-CN" altLang="en-US" b="1" dirty="0">
              <a:solidFill>
                <a:srgbClr val="001414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dirty="0"/>
              <a:t>   </a:t>
            </a:r>
            <a:r>
              <a:rPr lang="zh-CN" altLang="en-US" b="1" dirty="0">
                <a:solidFill>
                  <a:srgbClr val="001414"/>
                </a:solidFill>
              </a:rPr>
              <a:t>这个结论对吗？</a:t>
            </a:r>
            <a:endParaRPr lang="zh-CN" altLang="en-US" b="1" dirty="0">
              <a:solidFill>
                <a:srgbClr val="001414"/>
              </a:solidFill>
            </a:endParaRPr>
          </a:p>
          <a:p>
            <a:pPr>
              <a:lnSpc>
                <a:spcPct val="90000"/>
              </a:lnSpc>
              <a:buNone/>
            </a:pPr>
            <a:endParaRPr lang="zh-CN" altLang="en-US" b="1" dirty="0">
              <a:solidFill>
                <a:srgbClr val="001414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b="1" dirty="0">
                <a:solidFill>
                  <a:srgbClr val="001414"/>
                </a:solidFill>
              </a:rPr>
              <a:t>  为什么？</a:t>
            </a:r>
            <a:endParaRPr lang="zh-CN" altLang="en-US" b="1" dirty="0">
              <a:solidFill>
                <a:srgbClr val="001414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b="1" dirty="0">
                <a:solidFill>
                  <a:srgbClr val="001414"/>
                </a:solidFill>
              </a:rPr>
              <a:t>   </a:t>
            </a:r>
            <a:endParaRPr lang="zh-CN" altLang="en-US" b="1" dirty="0">
              <a:solidFill>
                <a:srgbClr val="000099"/>
              </a:solidFill>
              <a:ea typeface="楷体" pitchFamily="49" charset="-122"/>
            </a:endParaRPr>
          </a:p>
        </p:txBody>
      </p:sp>
      <p:sp>
        <p:nvSpPr>
          <p:cNvPr id="90116" name="文本框 90115"/>
          <p:cNvSpPr txBox="1"/>
          <p:nvPr/>
        </p:nvSpPr>
        <p:spPr>
          <a:xfrm>
            <a:off x="755650" y="4005263"/>
            <a:ext cx="7777163" cy="140652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zh-CN" altLang="en-US" sz="3200" b="1" dirty="0">
                <a:solidFill>
                  <a:srgbClr val="000099"/>
                </a:solidFill>
                <a:latin typeface="Arial" charset="0"/>
                <a:ea typeface="楷体" pitchFamily="49" charset="-122"/>
              </a:rPr>
              <a:t>两个合做应该比一个人单独做快，所以不能只用加法求结果，除了加法外，我们还要用到除法。</a:t>
            </a:r>
            <a:endParaRPr lang="zh-CN" altLang="en-US" sz="3200" dirty="0">
              <a:solidFill>
                <a:schemeClr val="tx1"/>
              </a:solidFill>
              <a:latin typeface="Arial" charset="0"/>
              <a:ea typeface="楷体" pitchFamily="49" charset="-122"/>
            </a:endParaRPr>
          </a:p>
        </p:txBody>
      </p:sp>
      <p:sp>
        <p:nvSpPr>
          <p:cNvPr id="90117" name="文本框 90116"/>
          <p:cNvSpPr txBox="1"/>
          <p:nvPr/>
        </p:nvSpPr>
        <p:spPr>
          <a:xfrm>
            <a:off x="1187450" y="2636838"/>
            <a:ext cx="4032250" cy="57943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l">
              <a:spcBef>
                <a:spcPct val="50000"/>
              </a:spcBef>
            </a:pPr>
            <a:r>
              <a:rPr lang="zh-CN" altLang="en-US" sz="3200" b="1" dirty="0">
                <a:solidFill>
                  <a:srgbClr val="000099"/>
                </a:solidFill>
                <a:latin typeface="Arial" charset="0"/>
                <a:ea typeface="楷体" pitchFamily="49" charset="-122"/>
              </a:rPr>
              <a:t>不对</a:t>
            </a:r>
            <a:endParaRPr lang="zh-CN" altLang="en-US" sz="3200" b="1" dirty="0">
              <a:solidFill>
                <a:srgbClr val="000099"/>
              </a:solidFill>
              <a:latin typeface="Arial" charset="0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0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0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6" grpId="0"/>
      <p:bldP spid="901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7" name="文本框 11266"/>
          <p:cNvSpPr txBox="1"/>
          <p:nvPr/>
        </p:nvSpPr>
        <p:spPr>
          <a:xfrm>
            <a:off x="539750" y="1341438"/>
            <a:ext cx="8353425" cy="214788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l">
              <a:spcBef>
                <a:spcPct val="50000"/>
              </a:spcBef>
            </a:pPr>
            <a:r>
              <a:rPr lang="zh-CN" altLang="en-US" sz="5400" b="1" dirty="0">
                <a:solidFill>
                  <a:srgbClr val="FF0000"/>
                </a:solidFill>
                <a:latin typeface="华文琥珀" pitchFamily="2" charset="-122"/>
                <a:ea typeface="华文琥珀" pitchFamily="2" charset="-122"/>
              </a:rPr>
              <a:t>一元一次方程的应用</a:t>
            </a:r>
            <a:endParaRPr lang="zh-CN" altLang="en-US" sz="5400" b="1" dirty="0">
              <a:solidFill>
                <a:srgbClr val="FF0000"/>
              </a:solidFill>
              <a:latin typeface="华文琥珀" pitchFamily="2" charset="-122"/>
              <a:ea typeface="华文琥珀" pitchFamily="2" charset="-122"/>
            </a:endParaRPr>
          </a:p>
          <a:p>
            <a:pPr lvl="0" algn="l">
              <a:spcBef>
                <a:spcPct val="50000"/>
              </a:spcBef>
            </a:pPr>
            <a:r>
              <a:rPr lang="zh-CN" altLang="en-US" sz="5400" b="1">
                <a:solidFill>
                  <a:srgbClr val="FF0000"/>
                </a:solidFill>
                <a:latin typeface="华文琥珀" pitchFamily="2" charset="-122"/>
                <a:ea typeface="华文琥珀" pitchFamily="2" charset="-122"/>
              </a:rPr>
              <a:t>          </a:t>
            </a:r>
            <a:r>
              <a:rPr lang="en-US" altLang="zh-CN" sz="5400" b="1">
                <a:solidFill>
                  <a:srgbClr val="FF0000"/>
                </a:solidFill>
                <a:latin typeface="华文琥珀" pitchFamily="2" charset="-122"/>
                <a:ea typeface="华文琥珀" pitchFamily="2" charset="-122"/>
              </a:rPr>
              <a:t>-----</a:t>
            </a:r>
            <a:r>
              <a:rPr lang="zh-CN" altLang="en-US" sz="4800" b="1" dirty="0">
                <a:solidFill>
                  <a:srgbClr val="FF0000"/>
                </a:solidFill>
                <a:latin typeface="华文琥珀" pitchFamily="2" charset="-122"/>
                <a:ea typeface="华文琥珀" pitchFamily="2" charset="-122"/>
              </a:rPr>
              <a:t>工程问题</a:t>
            </a:r>
            <a:endParaRPr lang="zh-CN" altLang="en-US" sz="4800" b="1" dirty="0">
              <a:solidFill>
                <a:srgbClr val="FF0000"/>
              </a:solidFill>
              <a:latin typeface="华文琥珀" pitchFamily="2" charset="-122"/>
              <a:ea typeface="华文琥珀" pitchFamily="2" charset="-122"/>
            </a:endParaRPr>
          </a:p>
        </p:txBody>
      </p:sp>
      <p:sp>
        <p:nvSpPr>
          <p:cNvPr id="11269" name="文本框 11268"/>
          <p:cNvSpPr txBox="1"/>
          <p:nvPr/>
        </p:nvSpPr>
        <p:spPr>
          <a:xfrm>
            <a:off x="5292725" y="4724400"/>
            <a:ext cx="2592388" cy="5794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l">
              <a:spcBef>
                <a:spcPct val="50000"/>
              </a:spcBef>
            </a:pPr>
            <a:r>
              <a:rPr lang="zh-CN" altLang="en-US" sz="3200" b="1" dirty="0">
                <a:solidFill>
                  <a:srgbClr val="001414"/>
                </a:solidFill>
                <a:latin typeface="Arial" charset="0"/>
                <a:ea typeface="宋体" pitchFamily="2" charset="-122"/>
              </a:rPr>
              <a:t>七年级数学</a:t>
            </a:r>
            <a:endParaRPr lang="zh-CN" altLang="en-US" sz="3200" b="1" dirty="0">
              <a:solidFill>
                <a:srgbClr val="001414"/>
              </a:solidFill>
              <a:latin typeface="Arial" charset="0"/>
              <a:ea typeface="宋体" pitchFamily="2" charset="-122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22" name="标题 81921"/>
          <p:cNvSpPr>
            <a:spLocks noGrp="1" noRot="1"/>
          </p:cNvSpPr>
          <p:nvPr>
            <p:ph type="title"/>
          </p:nvPr>
        </p:nvSpPr>
        <p:spPr>
          <a:ln/>
        </p:spPr>
        <p:txBody>
          <a:bodyPr anchor="ctr"/>
          <a:p>
            <a:pPr algn="l"/>
            <a:r>
              <a:rPr lang="zh-CN" altLang="en-US" sz="4000" b="1" dirty="0">
                <a:solidFill>
                  <a:srgbClr val="660033"/>
                </a:solidFill>
              </a:rPr>
              <a:t>【学习目标</a:t>
            </a:r>
            <a:r>
              <a:rPr lang="zh-CN" altLang="en-US" sz="4000" b="1">
                <a:solidFill>
                  <a:srgbClr val="660033"/>
                </a:solidFill>
              </a:rPr>
              <a:t>】</a:t>
            </a:r>
            <a:br>
              <a:rPr lang="zh-CN" altLang="en-US" sz="4000">
                <a:solidFill>
                  <a:srgbClr val="660033"/>
                </a:solidFill>
              </a:rPr>
            </a:br>
            <a:endParaRPr lang="zh-CN" altLang="en-US" sz="4000">
              <a:solidFill>
                <a:srgbClr val="660033"/>
              </a:solidFill>
            </a:endParaRPr>
          </a:p>
        </p:txBody>
      </p:sp>
      <p:sp>
        <p:nvSpPr>
          <p:cNvPr id="81923" name="文本占位符 81922"/>
          <p:cNvSpPr>
            <a:spLocks noGrp="1" noRot="1"/>
          </p:cNvSpPr>
          <p:nvPr>
            <p:ph type="body" idx="1"/>
          </p:nvPr>
        </p:nvSpPr>
        <p:spPr>
          <a:xfrm>
            <a:off x="323850" y="1628775"/>
            <a:ext cx="8540750" cy="4686300"/>
          </a:xfrm>
          <a:ln/>
        </p:spPr>
        <p:txBody>
          <a:bodyPr/>
          <a:p>
            <a:r>
              <a:rPr lang="en-US" altLang="zh-CN" b="1" dirty="0">
                <a:solidFill>
                  <a:srgbClr val="001414"/>
                </a:solidFill>
              </a:rPr>
              <a:t>1</a:t>
            </a:r>
            <a:r>
              <a:rPr lang="zh-CN" altLang="en-US" b="1" dirty="0">
                <a:solidFill>
                  <a:srgbClr val="001414"/>
                </a:solidFill>
              </a:rPr>
              <a:t>、掌握工程问题的基本数量关系；</a:t>
            </a:r>
            <a:endParaRPr lang="zh-CN" altLang="en-US" b="1" dirty="0">
              <a:solidFill>
                <a:srgbClr val="001414"/>
              </a:solidFill>
            </a:endParaRPr>
          </a:p>
          <a:p>
            <a:r>
              <a:rPr lang="en-US" altLang="zh-CN" b="1" dirty="0">
                <a:solidFill>
                  <a:srgbClr val="001414"/>
                </a:solidFill>
              </a:rPr>
              <a:t>2</a:t>
            </a:r>
            <a:r>
              <a:rPr lang="zh-CN" altLang="en-US" b="1" dirty="0">
                <a:solidFill>
                  <a:srgbClr val="001414"/>
                </a:solidFill>
              </a:rPr>
              <a:t>、理解工作效率，工作总量，工作时间等概念；</a:t>
            </a:r>
            <a:endParaRPr lang="zh-CN" altLang="en-US" b="1" dirty="0">
              <a:solidFill>
                <a:srgbClr val="001414"/>
              </a:solidFill>
            </a:endParaRPr>
          </a:p>
          <a:p>
            <a:r>
              <a:rPr lang="en-US" altLang="zh-CN" b="1" dirty="0">
                <a:solidFill>
                  <a:srgbClr val="001414"/>
                </a:solidFill>
              </a:rPr>
              <a:t>3</a:t>
            </a:r>
            <a:r>
              <a:rPr lang="zh-CN" altLang="en-US" b="1" dirty="0">
                <a:solidFill>
                  <a:srgbClr val="001414"/>
                </a:solidFill>
              </a:rPr>
              <a:t>、掌握总工作量与各部分工作总量和的关系，掌握分析数量关系和列方程的方法。</a:t>
            </a:r>
            <a:endParaRPr lang="zh-CN" altLang="en-US" b="1" dirty="0">
              <a:solidFill>
                <a:srgbClr val="001414"/>
              </a:solidFill>
            </a:endParaRPr>
          </a:p>
          <a:p>
            <a:r>
              <a:rPr lang="en-US" altLang="zh-CN" b="1" dirty="0">
                <a:solidFill>
                  <a:srgbClr val="001414"/>
                </a:solidFill>
              </a:rPr>
              <a:t>4</a:t>
            </a:r>
            <a:r>
              <a:rPr lang="zh-CN" altLang="en-US" b="1" dirty="0">
                <a:solidFill>
                  <a:srgbClr val="001414"/>
                </a:solidFill>
              </a:rPr>
              <a:t>、继续体验方程模型在应用问题求解中的有效刻画。</a:t>
            </a:r>
            <a:endParaRPr lang="zh-CN" altLang="en-US" b="1" dirty="0">
              <a:solidFill>
                <a:srgbClr val="001414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2946" name="标题 82945"/>
          <p:cNvSpPr>
            <a:spLocks noGrp="1" noRot="1"/>
          </p:cNvSpPr>
          <p:nvPr>
            <p:ph type="title"/>
          </p:nvPr>
        </p:nvSpPr>
        <p:spPr>
          <a:xfrm>
            <a:off x="0" y="260350"/>
            <a:ext cx="8216900" cy="863600"/>
          </a:xfrm>
          <a:ln/>
        </p:spPr>
        <p:txBody>
          <a:bodyPr anchor="ctr"/>
          <a:p>
            <a:pPr algn="l"/>
            <a:r>
              <a:rPr lang="zh-CN" altLang="en-US" sz="4000" b="1" dirty="0">
                <a:solidFill>
                  <a:srgbClr val="660033"/>
                </a:solidFill>
              </a:rPr>
              <a:t>【自主学习</a:t>
            </a:r>
            <a:r>
              <a:rPr lang="zh-CN" altLang="en-US" sz="4000" b="1">
                <a:solidFill>
                  <a:srgbClr val="660033"/>
                </a:solidFill>
              </a:rPr>
              <a:t>】</a:t>
            </a:r>
            <a:br>
              <a:rPr lang="zh-CN" altLang="en-US" sz="4000" b="1">
                <a:solidFill>
                  <a:srgbClr val="660033"/>
                </a:solidFill>
              </a:rPr>
            </a:br>
            <a:endParaRPr lang="zh-CN" altLang="en-US" sz="4000" b="1">
              <a:solidFill>
                <a:srgbClr val="660033"/>
              </a:solidFill>
            </a:endParaRPr>
          </a:p>
        </p:txBody>
      </p:sp>
      <p:sp>
        <p:nvSpPr>
          <p:cNvPr id="82947" name="文本占位符 82946"/>
          <p:cNvSpPr>
            <a:spLocks noGrp="1" noRot="1"/>
          </p:cNvSpPr>
          <p:nvPr>
            <p:ph type="body" idx="1"/>
          </p:nvPr>
        </p:nvSpPr>
        <p:spPr>
          <a:xfrm>
            <a:off x="-180975" y="836613"/>
            <a:ext cx="9577388" cy="4973637"/>
          </a:xfrm>
          <a:ln/>
        </p:spPr>
        <p:txBody>
          <a:bodyPr/>
          <a:p>
            <a:r>
              <a:rPr lang="en-US" altLang="zh-CN" b="1" dirty="0">
                <a:solidFill>
                  <a:srgbClr val="001414"/>
                </a:solidFill>
              </a:rPr>
              <a:t>1</a:t>
            </a:r>
            <a:r>
              <a:rPr lang="zh-CN" altLang="en-US" b="1" dirty="0">
                <a:solidFill>
                  <a:srgbClr val="001414"/>
                </a:solidFill>
              </a:rPr>
              <a:t>、甲每天生产某种零件</a:t>
            </a:r>
            <a:r>
              <a:rPr lang="en-US" altLang="zh-CN" b="1" dirty="0">
                <a:solidFill>
                  <a:srgbClr val="001414"/>
                </a:solidFill>
              </a:rPr>
              <a:t>80</a:t>
            </a:r>
            <a:r>
              <a:rPr lang="zh-CN" altLang="en-US" b="1" dirty="0">
                <a:solidFill>
                  <a:srgbClr val="001414"/>
                </a:solidFill>
              </a:rPr>
              <a:t>个，</a:t>
            </a:r>
            <a:r>
              <a:rPr lang="en-US" altLang="zh-CN" b="1" dirty="0">
                <a:solidFill>
                  <a:srgbClr val="001414"/>
                </a:solidFill>
              </a:rPr>
              <a:t>3</a:t>
            </a:r>
            <a:r>
              <a:rPr lang="zh-CN" altLang="en-US" b="1" dirty="0">
                <a:solidFill>
                  <a:srgbClr val="001414"/>
                </a:solidFill>
              </a:rPr>
              <a:t>天能生产</a:t>
            </a:r>
            <a:r>
              <a:rPr lang="zh-CN" altLang="en-US" b="1" u="sng" dirty="0">
                <a:solidFill>
                  <a:srgbClr val="001414"/>
                </a:solidFill>
              </a:rPr>
              <a:t>          </a:t>
            </a:r>
            <a:r>
              <a:rPr lang="zh-CN" altLang="en-US" b="1" dirty="0">
                <a:solidFill>
                  <a:srgbClr val="001414"/>
                </a:solidFill>
              </a:rPr>
              <a:t>个零件。</a:t>
            </a:r>
            <a:endParaRPr lang="zh-CN" altLang="en-US" b="1" dirty="0">
              <a:solidFill>
                <a:srgbClr val="001414"/>
              </a:solidFill>
            </a:endParaRPr>
          </a:p>
          <a:p>
            <a:r>
              <a:rPr lang="en-US" altLang="zh-CN" b="1" dirty="0">
                <a:solidFill>
                  <a:srgbClr val="001414"/>
                </a:solidFill>
              </a:rPr>
              <a:t>2</a:t>
            </a:r>
            <a:r>
              <a:rPr lang="zh-CN" altLang="en-US" b="1" dirty="0">
                <a:solidFill>
                  <a:srgbClr val="001414"/>
                </a:solidFill>
              </a:rPr>
              <a:t>、乙每天生产某种零件</a:t>
            </a:r>
            <a:r>
              <a:rPr lang="en-US" altLang="zh-CN" b="1" dirty="0">
                <a:solidFill>
                  <a:srgbClr val="001414"/>
                </a:solidFill>
              </a:rPr>
              <a:t>x</a:t>
            </a:r>
            <a:r>
              <a:rPr lang="zh-CN" altLang="en-US" b="1" dirty="0">
                <a:solidFill>
                  <a:srgbClr val="001414"/>
                </a:solidFill>
              </a:rPr>
              <a:t>个，</a:t>
            </a:r>
            <a:r>
              <a:rPr lang="en-US" altLang="zh-CN" b="1" dirty="0">
                <a:solidFill>
                  <a:srgbClr val="001414"/>
                </a:solidFill>
              </a:rPr>
              <a:t>5</a:t>
            </a:r>
            <a:r>
              <a:rPr lang="zh-CN" altLang="en-US" b="1" dirty="0">
                <a:solidFill>
                  <a:srgbClr val="001414"/>
                </a:solidFill>
              </a:rPr>
              <a:t>天能生产</a:t>
            </a:r>
            <a:r>
              <a:rPr lang="zh-CN" altLang="en-US" b="1" u="sng" dirty="0">
                <a:solidFill>
                  <a:srgbClr val="001414"/>
                </a:solidFill>
              </a:rPr>
              <a:t>            </a:t>
            </a:r>
            <a:r>
              <a:rPr lang="zh-CN" altLang="en-US" b="1" dirty="0">
                <a:solidFill>
                  <a:srgbClr val="001414"/>
                </a:solidFill>
              </a:rPr>
              <a:t>个零件。</a:t>
            </a:r>
            <a:endParaRPr lang="zh-CN" altLang="en-US" b="1" dirty="0">
              <a:solidFill>
                <a:srgbClr val="001414"/>
              </a:solidFill>
            </a:endParaRPr>
          </a:p>
          <a:p>
            <a:r>
              <a:rPr lang="en-US" altLang="zh-CN" b="1" dirty="0">
                <a:solidFill>
                  <a:srgbClr val="001414"/>
                </a:solidFill>
              </a:rPr>
              <a:t>3</a:t>
            </a:r>
            <a:r>
              <a:rPr lang="zh-CN" altLang="en-US" b="1" dirty="0">
                <a:solidFill>
                  <a:srgbClr val="001414"/>
                </a:solidFill>
              </a:rPr>
              <a:t>、甲每天生产某种零件</a:t>
            </a:r>
            <a:r>
              <a:rPr lang="en-US" altLang="zh-CN" b="1" dirty="0">
                <a:solidFill>
                  <a:srgbClr val="001414"/>
                </a:solidFill>
              </a:rPr>
              <a:t>80</a:t>
            </a:r>
            <a:r>
              <a:rPr lang="zh-CN" altLang="en-US" b="1" dirty="0">
                <a:solidFill>
                  <a:srgbClr val="001414"/>
                </a:solidFill>
              </a:rPr>
              <a:t>个，乙每天生产某种零件</a:t>
            </a:r>
            <a:r>
              <a:rPr lang="en-US" altLang="zh-CN" b="1" dirty="0">
                <a:solidFill>
                  <a:srgbClr val="001414"/>
                </a:solidFill>
              </a:rPr>
              <a:t>x</a:t>
            </a:r>
            <a:r>
              <a:rPr lang="zh-CN" altLang="en-US" b="1" dirty="0">
                <a:solidFill>
                  <a:srgbClr val="001414"/>
                </a:solidFill>
              </a:rPr>
              <a:t>个。</a:t>
            </a:r>
            <a:endParaRPr lang="zh-CN" altLang="en-US" b="1" dirty="0">
              <a:solidFill>
                <a:srgbClr val="001414"/>
              </a:solidFill>
            </a:endParaRPr>
          </a:p>
          <a:p>
            <a:r>
              <a:rPr lang="zh-CN" altLang="en-US" b="1" dirty="0">
                <a:solidFill>
                  <a:srgbClr val="001414"/>
                </a:solidFill>
              </a:rPr>
              <a:t>   他们</a:t>
            </a:r>
            <a:r>
              <a:rPr lang="en-US" altLang="zh-CN" b="1" dirty="0">
                <a:solidFill>
                  <a:srgbClr val="001414"/>
                </a:solidFill>
              </a:rPr>
              <a:t>5</a:t>
            </a:r>
            <a:r>
              <a:rPr lang="zh-CN" altLang="en-US" b="1" dirty="0">
                <a:solidFill>
                  <a:srgbClr val="001414"/>
                </a:solidFill>
              </a:rPr>
              <a:t>天一共生产</a:t>
            </a:r>
            <a:r>
              <a:rPr lang="zh-CN" altLang="en-US" b="1" u="sng" dirty="0">
                <a:solidFill>
                  <a:srgbClr val="001414"/>
                </a:solidFill>
              </a:rPr>
              <a:t>                           </a:t>
            </a:r>
            <a:r>
              <a:rPr lang="zh-CN" altLang="en-US" b="1" dirty="0">
                <a:solidFill>
                  <a:srgbClr val="001414"/>
                </a:solidFill>
              </a:rPr>
              <a:t>个零件。</a:t>
            </a:r>
            <a:endParaRPr lang="zh-CN" altLang="en-US" b="1" dirty="0">
              <a:solidFill>
                <a:srgbClr val="001414"/>
              </a:solidFill>
            </a:endParaRPr>
          </a:p>
          <a:p>
            <a:r>
              <a:rPr lang="en-US" altLang="zh-CN" b="1" dirty="0">
                <a:solidFill>
                  <a:srgbClr val="001414"/>
                </a:solidFill>
              </a:rPr>
              <a:t>4</a:t>
            </a:r>
            <a:r>
              <a:rPr lang="zh-CN" altLang="en-US" b="1" dirty="0">
                <a:solidFill>
                  <a:srgbClr val="001414"/>
                </a:solidFill>
              </a:rPr>
              <a:t>、甲每天生产某种零件</a:t>
            </a:r>
            <a:r>
              <a:rPr lang="en-US" altLang="zh-CN" b="1" dirty="0">
                <a:solidFill>
                  <a:srgbClr val="001414"/>
                </a:solidFill>
              </a:rPr>
              <a:t>80</a:t>
            </a:r>
            <a:r>
              <a:rPr lang="zh-CN" altLang="en-US" b="1" dirty="0">
                <a:solidFill>
                  <a:srgbClr val="001414"/>
                </a:solidFill>
              </a:rPr>
              <a:t>个，乙每天生产这种零件</a:t>
            </a:r>
            <a:r>
              <a:rPr lang="en-US" altLang="zh-CN" b="1" dirty="0">
                <a:solidFill>
                  <a:srgbClr val="001414"/>
                </a:solidFill>
              </a:rPr>
              <a:t>x</a:t>
            </a:r>
            <a:r>
              <a:rPr lang="zh-CN" altLang="en-US" b="1" dirty="0">
                <a:solidFill>
                  <a:srgbClr val="001414"/>
                </a:solidFill>
              </a:rPr>
              <a:t>个</a:t>
            </a:r>
            <a:r>
              <a:rPr lang="en-US" altLang="zh-CN" b="1" dirty="0">
                <a:solidFill>
                  <a:srgbClr val="001414"/>
                </a:solidFill>
              </a:rPr>
              <a:t>,</a:t>
            </a:r>
            <a:r>
              <a:rPr lang="zh-CN" altLang="en-US" b="1" dirty="0">
                <a:solidFill>
                  <a:srgbClr val="001414"/>
                </a:solidFill>
              </a:rPr>
              <a:t>甲生产</a:t>
            </a:r>
            <a:r>
              <a:rPr lang="en-US" altLang="zh-CN" b="1" dirty="0">
                <a:solidFill>
                  <a:srgbClr val="001414"/>
                </a:solidFill>
              </a:rPr>
              <a:t>3</a:t>
            </a:r>
            <a:r>
              <a:rPr lang="zh-CN" altLang="en-US" b="1" dirty="0">
                <a:solidFill>
                  <a:srgbClr val="001414"/>
                </a:solidFill>
              </a:rPr>
              <a:t>天后，乙也加入生产同一种零件，再经过</a:t>
            </a:r>
            <a:r>
              <a:rPr lang="en-US" altLang="zh-CN" b="1" dirty="0">
                <a:solidFill>
                  <a:srgbClr val="001414"/>
                </a:solidFill>
              </a:rPr>
              <a:t>5</a:t>
            </a:r>
            <a:r>
              <a:rPr lang="zh-CN" altLang="en-US" b="1" dirty="0">
                <a:solidFill>
                  <a:srgbClr val="001414"/>
                </a:solidFill>
              </a:rPr>
              <a:t>天，两人共生产</a:t>
            </a:r>
            <a:r>
              <a:rPr lang="zh-CN" altLang="en-US" b="1" u="sng" dirty="0">
                <a:solidFill>
                  <a:srgbClr val="001414"/>
                </a:solidFill>
              </a:rPr>
              <a:t>                     </a:t>
            </a:r>
            <a:r>
              <a:rPr lang="zh-CN" altLang="en-US" b="1" dirty="0">
                <a:solidFill>
                  <a:srgbClr val="001414"/>
                </a:solidFill>
              </a:rPr>
              <a:t>个零件。</a:t>
            </a:r>
            <a:endParaRPr lang="zh-CN" altLang="en-US" b="1" dirty="0">
              <a:solidFill>
                <a:srgbClr val="001414"/>
              </a:solidFill>
            </a:endParaRPr>
          </a:p>
        </p:txBody>
      </p:sp>
      <p:sp>
        <p:nvSpPr>
          <p:cNvPr id="82948" name="文本框 82947"/>
          <p:cNvSpPr txBox="1"/>
          <p:nvPr/>
        </p:nvSpPr>
        <p:spPr>
          <a:xfrm>
            <a:off x="7885113" y="836613"/>
            <a:ext cx="935037" cy="519112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l"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Arial" charset="0"/>
                <a:ea typeface="宋体" pitchFamily="2" charset="-122"/>
              </a:rPr>
              <a:t>240</a:t>
            </a:r>
            <a:endParaRPr lang="en-US" altLang="zh-CN" sz="2800" b="1">
              <a:solidFill>
                <a:srgbClr val="FF000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82949" name="文本框 82948"/>
          <p:cNvSpPr txBox="1"/>
          <p:nvPr/>
        </p:nvSpPr>
        <p:spPr>
          <a:xfrm>
            <a:off x="7812088" y="1916113"/>
            <a:ext cx="792162" cy="519112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l"/>
            <a:r>
              <a:rPr lang="en-US" altLang="zh-CN" sz="2800" b="1">
                <a:solidFill>
                  <a:srgbClr val="FF0000"/>
                </a:solidFill>
                <a:latin typeface="Arial" charset="0"/>
                <a:ea typeface="宋体" pitchFamily="2" charset="-122"/>
              </a:rPr>
              <a:t>5x</a:t>
            </a:r>
            <a:endParaRPr lang="en-US" altLang="zh-CN" sz="2800" b="1">
              <a:solidFill>
                <a:srgbClr val="FF000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82950" name="文本框 82949"/>
          <p:cNvSpPr txBox="1"/>
          <p:nvPr/>
        </p:nvSpPr>
        <p:spPr>
          <a:xfrm>
            <a:off x="3708400" y="3933825"/>
            <a:ext cx="3095625" cy="5794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l"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5(80+x)/400+5x</a:t>
            </a:r>
            <a:endParaRPr lang="en-US" altLang="zh-CN" sz="3200" b="1" dirty="0">
              <a:solidFill>
                <a:srgbClr val="FF000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82952" name="文本框 82951"/>
          <p:cNvSpPr txBox="1"/>
          <p:nvPr/>
        </p:nvSpPr>
        <p:spPr>
          <a:xfrm>
            <a:off x="4572000" y="5589588"/>
            <a:ext cx="2808288" cy="57943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l">
              <a:spcBef>
                <a:spcPct val="50000"/>
              </a:spcBef>
            </a:pPr>
            <a:r>
              <a:rPr lang="en-US" altLang="zh-CN" sz="3200" b="1">
                <a:solidFill>
                  <a:srgbClr val="FF0000"/>
                </a:solidFill>
                <a:latin typeface="Arial" charset="0"/>
                <a:ea typeface="宋体" pitchFamily="2" charset="-122"/>
              </a:rPr>
              <a:t>240+5(80+x)</a:t>
            </a:r>
            <a:endParaRPr lang="en-US" altLang="zh-CN" sz="3200" b="1">
              <a:solidFill>
                <a:srgbClr val="FF0000"/>
              </a:solidFill>
              <a:latin typeface="Arial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2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2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2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2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8" grpId="0"/>
      <p:bldP spid="82949" grpId="0"/>
      <p:bldP spid="82950" grpId="0"/>
      <p:bldP spid="8295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3970" name="标题 83969"/>
          <p:cNvSpPr>
            <a:spLocks noGrp="1" noRot="1"/>
          </p:cNvSpPr>
          <p:nvPr>
            <p:ph type="title"/>
          </p:nvPr>
        </p:nvSpPr>
        <p:spPr>
          <a:xfrm>
            <a:off x="0" y="476250"/>
            <a:ext cx="9144000" cy="6381750"/>
          </a:xfrm>
          <a:ln/>
        </p:spPr>
        <p:txBody>
          <a:bodyPr anchor="ctr"/>
          <a:p>
            <a:pPr algn="l"/>
            <a:r>
              <a:rPr lang="zh-CN" altLang="en-US" sz="3200" b="1" dirty="0">
                <a:solidFill>
                  <a:srgbClr val="001414"/>
                </a:solidFill>
              </a:rPr>
              <a:t>根据上述问题的计算表示，我们发现工程问题中的基本数量关系是：</a:t>
            </a:r>
            <a:br>
              <a:rPr lang="zh-CN" altLang="en-US" sz="3200" b="1" dirty="0">
                <a:solidFill>
                  <a:srgbClr val="001414"/>
                </a:solidFill>
              </a:rPr>
            </a:br>
            <a:r>
              <a:rPr lang="en-US" altLang="zh-CN" sz="3200" b="1" dirty="0">
                <a:solidFill>
                  <a:srgbClr val="001414"/>
                </a:solidFill>
              </a:rPr>
              <a:t>① </a:t>
            </a:r>
            <a:r>
              <a:rPr lang="zh-CN" altLang="en-US" sz="3200" b="1" dirty="0">
                <a:solidFill>
                  <a:srgbClr val="001414"/>
                </a:solidFill>
              </a:rPr>
              <a:t>工作总量</a:t>
            </a:r>
            <a:r>
              <a:rPr lang="en-US" altLang="zh-CN" sz="3200" b="1">
                <a:solidFill>
                  <a:srgbClr val="001414"/>
                </a:solidFill>
              </a:rPr>
              <a:t>=</a:t>
            </a:r>
            <a:r>
              <a:rPr lang="en-US" altLang="zh-CN" sz="3200" b="1" u="sng">
                <a:solidFill>
                  <a:srgbClr val="001414"/>
                </a:solidFill>
              </a:rPr>
              <a:t>                ×             </a:t>
            </a:r>
            <a:r>
              <a:rPr lang="zh-CN" altLang="en-US" sz="3200" b="1" dirty="0">
                <a:solidFill>
                  <a:srgbClr val="001414"/>
                </a:solidFill>
              </a:rPr>
              <a:t>；还可以表示成：</a:t>
            </a:r>
            <a:br>
              <a:rPr lang="zh-CN" altLang="en-US" sz="3200" b="1" dirty="0">
                <a:solidFill>
                  <a:srgbClr val="001414"/>
                </a:solidFill>
              </a:rPr>
            </a:br>
            <a:r>
              <a:rPr lang="zh-CN" altLang="en-US" sz="3200" b="1" dirty="0">
                <a:solidFill>
                  <a:srgbClr val="001414"/>
                </a:solidFill>
              </a:rPr>
              <a:t>（</a:t>
            </a:r>
            <a:r>
              <a:rPr lang="en-US" altLang="zh-CN" sz="3200" b="1" dirty="0">
                <a:solidFill>
                  <a:srgbClr val="001414"/>
                </a:solidFill>
              </a:rPr>
              <a:t>1</a:t>
            </a:r>
            <a:r>
              <a:rPr lang="zh-CN" altLang="en-US" sz="3200" b="1" dirty="0">
                <a:solidFill>
                  <a:srgbClr val="001414"/>
                </a:solidFill>
              </a:rPr>
              <a:t>）工作效率</a:t>
            </a:r>
            <a:r>
              <a:rPr lang="en-US" altLang="zh-CN" sz="3200" b="1">
                <a:solidFill>
                  <a:srgbClr val="001414"/>
                </a:solidFill>
              </a:rPr>
              <a:t>=</a:t>
            </a:r>
            <a:r>
              <a:rPr lang="en-US" altLang="zh-CN" sz="3200" b="1" u="sng">
                <a:solidFill>
                  <a:srgbClr val="001414"/>
                </a:solidFill>
              </a:rPr>
              <a:t>                     </a:t>
            </a:r>
            <a:br>
              <a:rPr lang="en-US" altLang="zh-CN" sz="3200" b="1" dirty="0">
                <a:solidFill>
                  <a:srgbClr val="001414"/>
                </a:solidFill>
              </a:rPr>
            </a:br>
            <a:r>
              <a:rPr lang="zh-CN" altLang="en-US" sz="3200" b="1" dirty="0">
                <a:solidFill>
                  <a:srgbClr val="001414"/>
                </a:solidFill>
              </a:rPr>
              <a:t>（</a:t>
            </a:r>
            <a:r>
              <a:rPr lang="en-US" altLang="zh-CN" sz="3200" b="1" dirty="0">
                <a:solidFill>
                  <a:srgbClr val="001414"/>
                </a:solidFill>
              </a:rPr>
              <a:t>2</a:t>
            </a:r>
            <a:r>
              <a:rPr lang="zh-CN" altLang="en-US" sz="3200" b="1" dirty="0">
                <a:solidFill>
                  <a:srgbClr val="001414"/>
                </a:solidFill>
              </a:rPr>
              <a:t>）工作时间</a:t>
            </a:r>
            <a:r>
              <a:rPr lang="en-US" altLang="zh-CN" sz="3200" b="1">
                <a:solidFill>
                  <a:srgbClr val="001414"/>
                </a:solidFill>
              </a:rPr>
              <a:t>=</a:t>
            </a:r>
            <a:r>
              <a:rPr lang="en-US" altLang="zh-CN" sz="3200" b="1" u="sng">
                <a:solidFill>
                  <a:srgbClr val="001414"/>
                </a:solidFill>
              </a:rPr>
              <a:t>                     </a:t>
            </a:r>
            <a:br>
              <a:rPr lang="en-US" altLang="zh-CN" sz="3200" b="1" dirty="0">
                <a:solidFill>
                  <a:srgbClr val="001414"/>
                </a:solidFill>
              </a:rPr>
            </a:br>
            <a:r>
              <a:rPr lang="en-US" altLang="zh-CN" sz="3200" b="1" dirty="0">
                <a:solidFill>
                  <a:srgbClr val="001414"/>
                </a:solidFill>
              </a:rPr>
              <a:t>② </a:t>
            </a:r>
            <a:r>
              <a:rPr lang="zh-CN" altLang="en-US" sz="3200" b="1" dirty="0">
                <a:solidFill>
                  <a:srgbClr val="001414"/>
                </a:solidFill>
              </a:rPr>
              <a:t>全部工作量之和 </a:t>
            </a:r>
            <a:r>
              <a:rPr lang="en-US" altLang="zh-CN" sz="3200" b="1" dirty="0">
                <a:solidFill>
                  <a:srgbClr val="001414"/>
                </a:solidFill>
              </a:rPr>
              <a:t>= </a:t>
            </a:r>
            <a:r>
              <a:rPr lang="zh-CN" altLang="en-US" sz="3200" b="1" dirty="0">
                <a:solidFill>
                  <a:srgbClr val="001414"/>
                </a:solidFill>
              </a:rPr>
              <a:t>各队工作量之和；</a:t>
            </a:r>
            <a:br>
              <a:rPr lang="zh-CN" altLang="en-US" sz="3200" b="1" dirty="0">
                <a:solidFill>
                  <a:srgbClr val="001414"/>
                </a:solidFill>
              </a:rPr>
            </a:br>
            <a:r>
              <a:rPr lang="zh-CN" altLang="en-US" sz="3200" b="1" dirty="0">
                <a:solidFill>
                  <a:srgbClr val="001414"/>
                </a:solidFill>
              </a:rPr>
              <a:t> 各队合作工作效率 </a:t>
            </a:r>
            <a:r>
              <a:rPr lang="en-US" altLang="zh-CN" sz="3200" b="1" dirty="0">
                <a:solidFill>
                  <a:srgbClr val="001414"/>
                </a:solidFill>
              </a:rPr>
              <a:t>= </a:t>
            </a:r>
            <a:r>
              <a:rPr lang="zh-CN" altLang="en-US" sz="3200" b="1" dirty="0">
                <a:solidFill>
                  <a:srgbClr val="001414"/>
                </a:solidFill>
              </a:rPr>
              <a:t>各队工作效率之和。</a:t>
            </a:r>
            <a:br>
              <a:rPr lang="zh-CN" altLang="en-US" sz="3200" b="1" dirty="0">
                <a:solidFill>
                  <a:srgbClr val="001414"/>
                </a:solidFill>
              </a:rPr>
            </a:br>
            <a:r>
              <a:rPr lang="en-US" altLang="zh-CN" sz="3200" b="1" dirty="0">
                <a:solidFill>
                  <a:srgbClr val="001414"/>
                </a:solidFill>
              </a:rPr>
              <a:t>③ </a:t>
            </a:r>
            <a:r>
              <a:rPr lang="zh-CN" altLang="en-US" sz="3200" b="1" dirty="0">
                <a:solidFill>
                  <a:srgbClr val="001414"/>
                </a:solidFill>
              </a:rPr>
              <a:t>当工作总量未给出具体数量时，工作总量看成</a:t>
            </a:r>
            <a:r>
              <a:rPr lang="zh-CN" altLang="en-US" sz="3200" b="1" dirty="0">
                <a:solidFill>
                  <a:srgbClr val="FF0000"/>
                </a:solidFill>
              </a:rPr>
              <a:t>“</a:t>
            </a:r>
            <a:r>
              <a:rPr lang="en-US" altLang="zh-CN" sz="3200" b="1">
                <a:solidFill>
                  <a:srgbClr val="FF0000"/>
                </a:solidFill>
              </a:rPr>
              <a:t>1”</a:t>
            </a:r>
            <a:br>
              <a:rPr lang="en-US" altLang="zh-CN" sz="3200">
                <a:solidFill>
                  <a:srgbClr val="FF0000"/>
                </a:solidFill>
              </a:rPr>
            </a:br>
            <a:r>
              <a:rPr lang="zh-CN" altLang="en-US" sz="3200" b="1" dirty="0">
                <a:solidFill>
                  <a:srgbClr val="000099"/>
                </a:solidFill>
              </a:rPr>
              <a:t>所谓“工作效率”，就是单位时间内完成的工作量。</a:t>
            </a:r>
            <a:br>
              <a:rPr lang="zh-CN" altLang="en-US" sz="3200" b="1" dirty="0">
                <a:solidFill>
                  <a:schemeClr val="accent2"/>
                </a:solidFill>
              </a:rPr>
            </a:br>
            <a:endParaRPr lang="zh-CN" altLang="en-US" sz="3200" b="1" dirty="0">
              <a:solidFill>
                <a:schemeClr val="accent2"/>
              </a:solidFill>
            </a:endParaRPr>
          </a:p>
        </p:txBody>
      </p:sp>
      <p:sp>
        <p:nvSpPr>
          <p:cNvPr id="83972" name="文本框 83971"/>
          <p:cNvSpPr txBox="1"/>
          <p:nvPr/>
        </p:nvSpPr>
        <p:spPr>
          <a:xfrm>
            <a:off x="2484438" y="1916113"/>
            <a:ext cx="1727200" cy="519112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l"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工作效率</a:t>
            </a:r>
            <a:endParaRPr lang="zh-CN" altLang="en-US" sz="2800" b="1" dirty="0">
              <a:solidFill>
                <a:srgbClr val="FF000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83973" name="文本框 83972"/>
          <p:cNvSpPr txBox="1"/>
          <p:nvPr/>
        </p:nvSpPr>
        <p:spPr>
          <a:xfrm>
            <a:off x="4643438" y="1844675"/>
            <a:ext cx="1871662" cy="51911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l"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工作时间</a:t>
            </a:r>
            <a:endParaRPr lang="zh-CN" altLang="en-US" sz="2800" b="1" dirty="0">
              <a:solidFill>
                <a:srgbClr val="FF000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83975" name="文本框 83974"/>
          <p:cNvSpPr txBox="1"/>
          <p:nvPr/>
        </p:nvSpPr>
        <p:spPr>
          <a:xfrm>
            <a:off x="3348038" y="2349500"/>
            <a:ext cx="3816350" cy="51911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l"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工作总量</a:t>
            </a:r>
            <a:r>
              <a:rPr lang="en-US" altLang="zh-CN" sz="2800" b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÷</a:t>
            </a:r>
            <a:r>
              <a:rPr lang="zh-CN" altLang="en-US" sz="2800" b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工作时间</a:t>
            </a:r>
            <a:endParaRPr lang="zh-CN" altLang="en-US" sz="2800" b="1" dirty="0">
              <a:solidFill>
                <a:srgbClr val="FF000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83976" name="文本框 83975"/>
          <p:cNvSpPr txBox="1"/>
          <p:nvPr/>
        </p:nvSpPr>
        <p:spPr>
          <a:xfrm>
            <a:off x="3419475" y="2924175"/>
            <a:ext cx="4105275" cy="51911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l"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工作总量</a:t>
            </a:r>
            <a:r>
              <a:rPr lang="en-US" altLang="zh-CN" sz="2800" b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÷</a:t>
            </a:r>
            <a:r>
              <a:rPr lang="zh-CN" altLang="en-US" sz="2800" b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工作效率</a:t>
            </a:r>
            <a:endParaRPr lang="zh-CN" altLang="en-US" sz="2800" dirty="0">
              <a:solidFill>
                <a:schemeClr val="tx1"/>
              </a:solidFill>
              <a:latin typeface="Arial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3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3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3973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3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6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3976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2" grpId="0"/>
      <p:bldP spid="8397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052" name="文本框 2051"/>
          <p:cNvSpPr txBox="1"/>
          <p:nvPr/>
        </p:nvSpPr>
        <p:spPr>
          <a:xfrm>
            <a:off x="323850" y="260350"/>
            <a:ext cx="8424863" cy="137318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l">
              <a:spcBef>
                <a:spcPct val="50000"/>
              </a:spcBef>
            </a:pPr>
            <a:r>
              <a:rPr lang="zh-CN" altLang="en-US" sz="2800" b="1" dirty="0">
                <a:solidFill>
                  <a:srgbClr val="660033"/>
                </a:solidFill>
                <a:latin typeface="黑体" pitchFamily="49" charset="-122"/>
                <a:ea typeface="黑体" pitchFamily="49" charset="-122"/>
              </a:rPr>
              <a:t>【合作探究</a:t>
            </a:r>
            <a:r>
              <a:rPr lang="zh-CN" altLang="en-US" sz="2800" b="1">
                <a:solidFill>
                  <a:srgbClr val="660033"/>
                </a:solidFill>
                <a:latin typeface="黑体" pitchFamily="49" charset="-122"/>
                <a:ea typeface="黑体" pitchFamily="49" charset="-122"/>
              </a:rPr>
              <a:t>】</a:t>
            </a:r>
            <a:r>
              <a:rPr lang="zh-CN" altLang="en-US" sz="2800" b="1" dirty="0">
                <a:solidFill>
                  <a:srgbClr val="660033"/>
                </a:solidFill>
                <a:latin typeface="Arial" charset="0"/>
                <a:ea typeface="宋体" pitchFamily="2" charset="-122"/>
              </a:rPr>
              <a:t> 甲</a:t>
            </a:r>
            <a:r>
              <a:rPr lang="zh-CN" altLang="en-US" sz="2800" b="1" dirty="0">
                <a:solidFill>
                  <a:srgbClr val="001414"/>
                </a:solidFill>
                <a:latin typeface="Arial" charset="0"/>
                <a:ea typeface="宋体" pitchFamily="2" charset="-122"/>
              </a:rPr>
              <a:t>每天生产某种零件</a:t>
            </a:r>
            <a:r>
              <a:rPr lang="en-US" altLang="zh-CN" sz="2800" b="1" dirty="0">
                <a:solidFill>
                  <a:srgbClr val="001414"/>
                </a:solidFill>
                <a:latin typeface="Arial" charset="0"/>
                <a:ea typeface="宋体" pitchFamily="2" charset="-122"/>
              </a:rPr>
              <a:t>80</a:t>
            </a:r>
            <a:r>
              <a:rPr lang="zh-CN" altLang="en-US" sz="2800" b="1" dirty="0">
                <a:solidFill>
                  <a:srgbClr val="001414"/>
                </a:solidFill>
                <a:latin typeface="Arial" charset="0"/>
                <a:ea typeface="宋体" pitchFamily="2" charset="-122"/>
              </a:rPr>
              <a:t>个</a:t>
            </a:r>
            <a:r>
              <a:rPr lang="en-US" altLang="zh-CN" sz="2800" b="1" dirty="0">
                <a:solidFill>
                  <a:srgbClr val="001414"/>
                </a:solidFill>
                <a:latin typeface="Arial" charset="0"/>
                <a:ea typeface="宋体" pitchFamily="2" charset="-122"/>
              </a:rPr>
              <a:t>,</a:t>
            </a:r>
            <a:r>
              <a:rPr lang="zh-CN" altLang="en-US" sz="2800" b="1" dirty="0">
                <a:solidFill>
                  <a:srgbClr val="001414"/>
                </a:solidFill>
                <a:latin typeface="Arial" charset="0"/>
                <a:ea typeface="宋体" pitchFamily="2" charset="-122"/>
              </a:rPr>
              <a:t>甲生产</a:t>
            </a:r>
            <a:r>
              <a:rPr lang="en-US" altLang="zh-CN" sz="2800" b="1" dirty="0">
                <a:solidFill>
                  <a:srgbClr val="001414"/>
                </a:solidFill>
                <a:latin typeface="Arial" charset="0"/>
                <a:ea typeface="宋体" pitchFamily="2" charset="-122"/>
              </a:rPr>
              <a:t>3</a:t>
            </a:r>
            <a:r>
              <a:rPr lang="zh-CN" altLang="en-US" sz="2800" b="1" dirty="0">
                <a:solidFill>
                  <a:srgbClr val="001414"/>
                </a:solidFill>
                <a:latin typeface="Arial" charset="0"/>
                <a:ea typeface="宋体" pitchFamily="2" charset="-122"/>
              </a:rPr>
              <a:t>天后</a:t>
            </a:r>
            <a:r>
              <a:rPr lang="en-US" altLang="zh-CN" sz="2800" b="1" dirty="0">
                <a:solidFill>
                  <a:srgbClr val="001414"/>
                </a:solidFill>
                <a:latin typeface="Arial" charset="0"/>
                <a:ea typeface="宋体" pitchFamily="2" charset="-122"/>
              </a:rPr>
              <a:t>,</a:t>
            </a:r>
            <a:r>
              <a:rPr lang="zh-CN" altLang="en-US" sz="2800" b="1" dirty="0">
                <a:solidFill>
                  <a:srgbClr val="001414"/>
                </a:solidFill>
                <a:latin typeface="Arial" charset="0"/>
                <a:ea typeface="宋体" pitchFamily="2" charset="-122"/>
              </a:rPr>
              <a:t>乙也加入生产同一种零件</a:t>
            </a:r>
            <a:r>
              <a:rPr lang="en-US" altLang="zh-CN" sz="2800" b="1" dirty="0">
                <a:solidFill>
                  <a:srgbClr val="001414"/>
                </a:solidFill>
                <a:latin typeface="Arial" charset="0"/>
                <a:ea typeface="宋体" pitchFamily="2" charset="-122"/>
              </a:rPr>
              <a:t>,</a:t>
            </a:r>
            <a:r>
              <a:rPr lang="zh-CN" altLang="en-US" sz="2800" b="1" dirty="0">
                <a:solidFill>
                  <a:srgbClr val="001414"/>
                </a:solidFill>
                <a:latin typeface="Arial" charset="0"/>
                <a:ea typeface="宋体" pitchFamily="2" charset="-122"/>
              </a:rPr>
              <a:t>再经过</a:t>
            </a:r>
            <a:r>
              <a:rPr lang="en-US" altLang="zh-CN" sz="2800" b="1" dirty="0">
                <a:solidFill>
                  <a:srgbClr val="001414"/>
                </a:solidFill>
                <a:latin typeface="Arial" charset="0"/>
                <a:ea typeface="宋体" pitchFamily="2" charset="-122"/>
              </a:rPr>
              <a:t>5</a:t>
            </a:r>
            <a:r>
              <a:rPr lang="zh-CN" altLang="en-US" sz="2800" b="1" dirty="0">
                <a:solidFill>
                  <a:srgbClr val="001414"/>
                </a:solidFill>
                <a:latin typeface="Arial" charset="0"/>
                <a:ea typeface="宋体" pitchFamily="2" charset="-122"/>
              </a:rPr>
              <a:t>天</a:t>
            </a:r>
            <a:r>
              <a:rPr lang="en-US" altLang="zh-CN" sz="2800" b="1" dirty="0">
                <a:solidFill>
                  <a:srgbClr val="001414"/>
                </a:solidFill>
                <a:latin typeface="Arial" charset="0"/>
                <a:ea typeface="宋体" pitchFamily="2" charset="-122"/>
              </a:rPr>
              <a:t>,</a:t>
            </a:r>
            <a:r>
              <a:rPr lang="zh-CN" altLang="en-US" sz="2800" b="1" dirty="0">
                <a:solidFill>
                  <a:srgbClr val="001414"/>
                </a:solidFill>
                <a:latin typeface="Arial" charset="0"/>
                <a:ea typeface="宋体" pitchFamily="2" charset="-122"/>
              </a:rPr>
              <a:t>两人共生产这种零件</a:t>
            </a:r>
            <a:r>
              <a:rPr lang="en-US" altLang="zh-CN" sz="2800" b="1" dirty="0">
                <a:solidFill>
                  <a:srgbClr val="001414"/>
                </a:solidFill>
                <a:latin typeface="Arial" charset="0"/>
                <a:ea typeface="宋体" pitchFamily="2" charset="-122"/>
              </a:rPr>
              <a:t>940</a:t>
            </a:r>
            <a:r>
              <a:rPr lang="zh-CN" altLang="en-US" sz="2800" b="1" dirty="0">
                <a:solidFill>
                  <a:srgbClr val="001414"/>
                </a:solidFill>
                <a:latin typeface="Arial" charset="0"/>
                <a:ea typeface="宋体" pitchFamily="2" charset="-122"/>
              </a:rPr>
              <a:t>个</a:t>
            </a:r>
            <a:r>
              <a:rPr lang="en-US" altLang="zh-CN" sz="2800" b="1" dirty="0">
                <a:solidFill>
                  <a:srgbClr val="001414"/>
                </a:solidFill>
                <a:latin typeface="Arial" charset="0"/>
                <a:ea typeface="宋体" pitchFamily="2" charset="-122"/>
              </a:rPr>
              <a:t>,</a:t>
            </a:r>
            <a:r>
              <a:rPr lang="zh-CN" altLang="en-US" sz="2800" b="1" dirty="0">
                <a:solidFill>
                  <a:srgbClr val="001414"/>
                </a:solidFill>
                <a:latin typeface="Arial" charset="0"/>
                <a:ea typeface="宋体" pitchFamily="2" charset="-122"/>
              </a:rPr>
              <a:t>问乙每天生产这种零件多少个</a:t>
            </a:r>
            <a:r>
              <a:rPr lang="en-US" altLang="zh-CN" sz="2800" b="1">
                <a:solidFill>
                  <a:srgbClr val="001414"/>
                </a:solidFill>
                <a:latin typeface="Arial" charset="0"/>
                <a:ea typeface="宋体" pitchFamily="2" charset="-122"/>
              </a:rPr>
              <a:t>?</a:t>
            </a:r>
            <a:endParaRPr lang="en-US" altLang="zh-CN" sz="2800" b="1">
              <a:solidFill>
                <a:srgbClr val="001414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2053" name="文本框 2052"/>
          <p:cNvSpPr txBox="1"/>
          <p:nvPr/>
        </p:nvSpPr>
        <p:spPr>
          <a:xfrm>
            <a:off x="468313" y="2781300"/>
            <a:ext cx="8135937" cy="51911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l">
              <a:spcBef>
                <a:spcPct val="50000"/>
              </a:spcBef>
            </a:pPr>
            <a:r>
              <a:rPr lang="zh-CN" altLang="en-US" sz="2800" b="1" dirty="0">
                <a:solidFill>
                  <a:srgbClr val="001414"/>
                </a:solidFill>
                <a:latin typeface="华文隶书" pitchFamily="2" charset="-122"/>
                <a:ea typeface="华文隶书" pitchFamily="2" charset="-122"/>
              </a:rPr>
              <a:t>可以用示意图来分析本题中的数量关系</a:t>
            </a:r>
            <a:r>
              <a:rPr lang="en-US" altLang="zh-CN" sz="2800" b="1">
                <a:solidFill>
                  <a:srgbClr val="001414"/>
                </a:solidFill>
                <a:latin typeface="华文隶书" pitchFamily="2" charset="-122"/>
                <a:ea typeface="华文隶书" pitchFamily="2" charset="-122"/>
              </a:rPr>
              <a:t>:</a:t>
            </a:r>
            <a:endParaRPr lang="en-US" altLang="zh-CN" sz="2800" b="1">
              <a:solidFill>
                <a:srgbClr val="001414"/>
              </a:solidFill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2054" name="直接连接符 2053"/>
          <p:cNvSpPr/>
          <p:nvPr/>
        </p:nvSpPr>
        <p:spPr>
          <a:xfrm>
            <a:off x="611188" y="4652963"/>
            <a:ext cx="7921625" cy="0"/>
          </a:xfrm>
          <a:prstGeom prst="line">
            <a:avLst/>
          </a:prstGeom>
          <a:ln w="57150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055" name="直接连接符 2054"/>
          <p:cNvSpPr/>
          <p:nvPr/>
        </p:nvSpPr>
        <p:spPr>
          <a:xfrm>
            <a:off x="611188" y="3789363"/>
            <a:ext cx="0" cy="1439862"/>
          </a:xfrm>
          <a:prstGeom prst="line">
            <a:avLst/>
          </a:prstGeom>
          <a:ln w="57150" cap="flat" cmpd="sng">
            <a:solidFill>
              <a:srgbClr val="990033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056" name="直接连接符 2055"/>
          <p:cNvSpPr/>
          <p:nvPr/>
        </p:nvSpPr>
        <p:spPr>
          <a:xfrm>
            <a:off x="8532813" y="3789363"/>
            <a:ext cx="0" cy="1512887"/>
          </a:xfrm>
          <a:prstGeom prst="line">
            <a:avLst/>
          </a:prstGeom>
          <a:ln w="38100" cap="flat" cmpd="sng">
            <a:solidFill>
              <a:srgbClr val="990033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057" name="直接连接符 2056"/>
          <p:cNvSpPr/>
          <p:nvPr/>
        </p:nvSpPr>
        <p:spPr>
          <a:xfrm>
            <a:off x="2411413" y="3860800"/>
            <a:ext cx="0" cy="1081088"/>
          </a:xfrm>
          <a:prstGeom prst="line">
            <a:avLst/>
          </a:prstGeom>
          <a:ln w="38100" cap="flat" cmpd="sng">
            <a:solidFill>
              <a:srgbClr val="990033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058" name="直接连接符 2057"/>
          <p:cNvSpPr/>
          <p:nvPr/>
        </p:nvSpPr>
        <p:spPr>
          <a:xfrm>
            <a:off x="5364163" y="4076700"/>
            <a:ext cx="0" cy="719138"/>
          </a:xfrm>
          <a:prstGeom prst="line">
            <a:avLst/>
          </a:prstGeom>
          <a:ln w="38100" cap="flat" cmpd="sng">
            <a:solidFill>
              <a:srgbClr val="990033"/>
            </a:solidFill>
            <a:prstDash val="sysDot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059" name="直接连接符 2058"/>
          <p:cNvSpPr/>
          <p:nvPr/>
        </p:nvSpPr>
        <p:spPr>
          <a:xfrm>
            <a:off x="2411413" y="4005263"/>
            <a:ext cx="61214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triangle" w="med" len="med"/>
            <a:tailEnd type="triangl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061" name="直接连接符 2060"/>
          <p:cNvSpPr/>
          <p:nvPr/>
        </p:nvSpPr>
        <p:spPr>
          <a:xfrm>
            <a:off x="2411413" y="4365625"/>
            <a:ext cx="295275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triangle" w="med" len="med"/>
            <a:tailEnd type="triangl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062" name="直接连接符 2061"/>
          <p:cNvSpPr/>
          <p:nvPr/>
        </p:nvSpPr>
        <p:spPr>
          <a:xfrm>
            <a:off x="5364163" y="4365625"/>
            <a:ext cx="316865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triangle" w="med" len="med"/>
            <a:tailEnd type="triangl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063" name="直接连接符 2062"/>
          <p:cNvSpPr/>
          <p:nvPr/>
        </p:nvSpPr>
        <p:spPr>
          <a:xfrm>
            <a:off x="611188" y="4365625"/>
            <a:ext cx="180022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triangle" w="med" len="med"/>
            <a:tailEnd type="triangl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064" name="直接连接符 2063"/>
          <p:cNvSpPr/>
          <p:nvPr/>
        </p:nvSpPr>
        <p:spPr>
          <a:xfrm>
            <a:off x="611188" y="5013325"/>
            <a:ext cx="792162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triangle" w="med" len="med"/>
            <a:tailEnd type="triangl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066" name="文本框 2065"/>
          <p:cNvSpPr txBox="1"/>
          <p:nvPr/>
        </p:nvSpPr>
        <p:spPr>
          <a:xfrm>
            <a:off x="611188" y="3573463"/>
            <a:ext cx="2016125" cy="82232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前</a:t>
            </a:r>
            <a:r>
              <a:rPr lang="en-US" altLang="zh-CN" sz="2400" b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3</a:t>
            </a:r>
            <a:r>
              <a:rPr lang="zh-CN" altLang="en-US" sz="2400" b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天甲生产零件的个数</a:t>
            </a:r>
            <a:endParaRPr lang="zh-CN" altLang="en-US" sz="2400" b="1" dirty="0">
              <a:solidFill>
                <a:srgbClr val="FF000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2067" name="文本框 2066"/>
          <p:cNvSpPr txBox="1"/>
          <p:nvPr/>
        </p:nvSpPr>
        <p:spPr>
          <a:xfrm>
            <a:off x="3708400" y="3573463"/>
            <a:ext cx="3167063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l">
              <a:spcBef>
                <a:spcPct val="50000"/>
              </a:spcBef>
            </a:pPr>
            <a:r>
              <a:rPr lang="zh-CN" altLang="en-US" sz="2400" b="1" dirty="0">
                <a:solidFill>
                  <a:srgbClr val="660033"/>
                </a:solidFill>
                <a:latin typeface="Arial" charset="0"/>
                <a:ea typeface="宋体" pitchFamily="2" charset="-122"/>
              </a:rPr>
              <a:t>后</a:t>
            </a:r>
            <a:r>
              <a:rPr lang="en-US" altLang="zh-CN" sz="2400" b="1" dirty="0">
                <a:solidFill>
                  <a:srgbClr val="660033"/>
                </a:solidFill>
                <a:latin typeface="Arial" charset="0"/>
                <a:ea typeface="宋体" pitchFamily="2" charset="-122"/>
              </a:rPr>
              <a:t>5</a:t>
            </a:r>
            <a:r>
              <a:rPr lang="zh-CN" altLang="en-US" sz="2400" b="1" dirty="0">
                <a:solidFill>
                  <a:srgbClr val="660033"/>
                </a:solidFill>
                <a:latin typeface="Arial" charset="0"/>
                <a:ea typeface="宋体" pitchFamily="2" charset="-122"/>
              </a:rPr>
              <a:t>天生产零件的个数</a:t>
            </a:r>
            <a:endParaRPr lang="zh-CN" altLang="en-US" sz="2400" b="1" dirty="0">
              <a:solidFill>
                <a:srgbClr val="660033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2068" name="文本框 2067"/>
          <p:cNvSpPr txBox="1"/>
          <p:nvPr/>
        </p:nvSpPr>
        <p:spPr>
          <a:xfrm>
            <a:off x="2484438" y="3933825"/>
            <a:ext cx="2663825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l">
              <a:spcBef>
                <a:spcPct val="50000"/>
              </a:spcBef>
            </a:pPr>
            <a:r>
              <a:rPr lang="zh-CN" altLang="en-US" sz="2400" b="1" dirty="0">
                <a:solidFill>
                  <a:srgbClr val="CC0099"/>
                </a:solidFill>
                <a:latin typeface="Arial" charset="0"/>
                <a:ea typeface="宋体" pitchFamily="2" charset="-122"/>
              </a:rPr>
              <a:t>甲生产零件的个数</a:t>
            </a:r>
            <a:endParaRPr lang="zh-CN" altLang="en-US" sz="2400" b="1" dirty="0">
              <a:solidFill>
                <a:srgbClr val="CC0099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2069" name="文本框 2068"/>
          <p:cNvSpPr txBox="1"/>
          <p:nvPr/>
        </p:nvSpPr>
        <p:spPr>
          <a:xfrm>
            <a:off x="5580063" y="3933825"/>
            <a:ext cx="2663825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l">
              <a:spcBef>
                <a:spcPct val="50000"/>
              </a:spcBef>
            </a:pPr>
            <a:r>
              <a:rPr lang="zh-CN" altLang="en-US" sz="2400" b="1" dirty="0">
                <a:solidFill>
                  <a:srgbClr val="CC0099"/>
                </a:solidFill>
                <a:latin typeface="Arial" charset="0"/>
                <a:ea typeface="宋体" pitchFamily="2" charset="-122"/>
              </a:rPr>
              <a:t>乙生产零件的个数</a:t>
            </a:r>
            <a:endParaRPr lang="zh-CN" altLang="en-US" sz="2400" b="1" dirty="0">
              <a:solidFill>
                <a:srgbClr val="CC0099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2070" name="文本框 2069"/>
          <p:cNvSpPr txBox="1"/>
          <p:nvPr/>
        </p:nvSpPr>
        <p:spPr>
          <a:xfrm>
            <a:off x="4140200" y="5013325"/>
            <a:ext cx="10795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l">
              <a:spcBef>
                <a:spcPct val="50000"/>
              </a:spcBef>
            </a:pPr>
            <a:r>
              <a:rPr lang="en-US" altLang="zh-CN" sz="2400" dirty="0">
                <a:solidFill>
                  <a:srgbClr val="660033"/>
                </a:solidFill>
                <a:latin typeface="Arial" charset="0"/>
                <a:ea typeface="宋体" pitchFamily="2" charset="-122"/>
              </a:rPr>
              <a:t>940</a:t>
            </a:r>
            <a:r>
              <a:rPr lang="zh-CN" altLang="en-US" sz="2400" dirty="0">
                <a:solidFill>
                  <a:srgbClr val="660033"/>
                </a:solidFill>
                <a:latin typeface="Arial" charset="0"/>
                <a:ea typeface="宋体" pitchFamily="2" charset="-122"/>
              </a:rPr>
              <a:t>个</a:t>
            </a:r>
            <a:endParaRPr lang="zh-CN" altLang="en-US" sz="2400" dirty="0">
              <a:solidFill>
                <a:srgbClr val="660033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2071" name="文本框 2070"/>
          <p:cNvSpPr txBox="1"/>
          <p:nvPr/>
        </p:nvSpPr>
        <p:spPr>
          <a:xfrm>
            <a:off x="755650" y="4868863"/>
            <a:ext cx="2374900" cy="64135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l">
              <a:spcBef>
                <a:spcPct val="50000"/>
              </a:spcBef>
            </a:pPr>
            <a:r>
              <a:rPr lang="zh-CN" altLang="en-US" sz="3600" b="1" dirty="0">
                <a:solidFill>
                  <a:srgbClr val="990033"/>
                </a:solidFill>
                <a:latin typeface="华文隶书" pitchFamily="2" charset="-122"/>
                <a:ea typeface="华文隶书" pitchFamily="2" charset="-122"/>
              </a:rPr>
              <a:t>相等关系</a:t>
            </a:r>
            <a:r>
              <a:rPr lang="en-US" altLang="zh-CN" sz="3600" b="1">
                <a:solidFill>
                  <a:srgbClr val="990033"/>
                </a:solidFill>
                <a:latin typeface="华文隶书" pitchFamily="2" charset="-122"/>
                <a:ea typeface="华文隶书" pitchFamily="2" charset="-122"/>
              </a:rPr>
              <a:t>:</a:t>
            </a:r>
            <a:endParaRPr lang="en-US" altLang="zh-CN" sz="3600" b="1">
              <a:solidFill>
                <a:srgbClr val="990033"/>
              </a:solidFill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2072" name="文本框 2071"/>
          <p:cNvSpPr txBox="1"/>
          <p:nvPr/>
        </p:nvSpPr>
        <p:spPr>
          <a:xfrm>
            <a:off x="539750" y="5445125"/>
            <a:ext cx="1512888" cy="1187450"/>
          </a:xfrm>
          <a:prstGeom prst="rect">
            <a:avLst/>
          </a:prstGeom>
          <a:solidFill>
            <a:schemeClr val="accent1"/>
          </a:solidFill>
          <a:ln w="9525">
            <a:noFill/>
            <a:miter/>
          </a:ln>
        </p:spPr>
        <p:txBody>
          <a:bodyPr>
            <a:spAutoFit/>
          </a:bodyPr>
          <a:p>
            <a:pPr lvl="0" algn="l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前</a:t>
            </a:r>
            <a:r>
              <a:rPr lang="en-US" altLang="zh-CN" sz="2400" b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3</a:t>
            </a:r>
            <a:r>
              <a:rPr lang="zh-CN" altLang="en-US" sz="2400" b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天甲生产零件的个数</a:t>
            </a:r>
            <a:endParaRPr lang="zh-CN" altLang="en-US" sz="2400" b="1" dirty="0">
              <a:solidFill>
                <a:srgbClr val="FF000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2073" name="文本框 2072"/>
          <p:cNvSpPr txBox="1"/>
          <p:nvPr/>
        </p:nvSpPr>
        <p:spPr>
          <a:xfrm>
            <a:off x="2268538" y="5661025"/>
            <a:ext cx="433387" cy="64135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l">
              <a:spcBef>
                <a:spcPct val="50000"/>
              </a:spcBef>
            </a:pPr>
            <a:r>
              <a:rPr lang="en-US" altLang="zh-CN" sz="360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+</a:t>
            </a:r>
            <a:endParaRPr lang="en-US" altLang="zh-CN" sz="3600">
              <a:solidFill>
                <a:srgbClr val="FF000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2074" name="文本框 2073"/>
          <p:cNvSpPr txBox="1"/>
          <p:nvPr/>
        </p:nvSpPr>
        <p:spPr>
          <a:xfrm>
            <a:off x="2987675" y="5445125"/>
            <a:ext cx="1512888" cy="1187450"/>
          </a:xfrm>
          <a:prstGeom prst="rect">
            <a:avLst/>
          </a:prstGeom>
          <a:solidFill>
            <a:schemeClr val="accent1"/>
          </a:solidFill>
          <a:ln w="9525">
            <a:noFill/>
            <a:miter/>
          </a:ln>
        </p:spPr>
        <p:txBody>
          <a:bodyPr>
            <a:spAutoFit/>
          </a:bodyPr>
          <a:p>
            <a:pPr lvl="0" algn="l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后</a:t>
            </a:r>
            <a:r>
              <a:rPr lang="en-US" altLang="zh-CN" sz="2400" b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5</a:t>
            </a:r>
            <a:r>
              <a:rPr lang="zh-CN" altLang="en-US" sz="2400" b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天甲生产零件的个数</a:t>
            </a:r>
            <a:endParaRPr lang="zh-CN" altLang="en-US" sz="2400" b="1" dirty="0">
              <a:solidFill>
                <a:srgbClr val="FF000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2075" name="文本框 2074"/>
          <p:cNvSpPr txBox="1"/>
          <p:nvPr/>
        </p:nvSpPr>
        <p:spPr>
          <a:xfrm>
            <a:off x="4572000" y="5661025"/>
            <a:ext cx="574675" cy="64135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l">
              <a:spcBef>
                <a:spcPct val="50000"/>
              </a:spcBef>
            </a:pPr>
            <a:r>
              <a:rPr lang="en-US" altLang="zh-CN" sz="360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+</a:t>
            </a:r>
            <a:endParaRPr lang="en-US" altLang="zh-CN" sz="3600">
              <a:solidFill>
                <a:srgbClr val="FF000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2076" name="文本框 2075"/>
          <p:cNvSpPr txBox="1"/>
          <p:nvPr/>
        </p:nvSpPr>
        <p:spPr>
          <a:xfrm>
            <a:off x="5364163" y="5445125"/>
            <a:ext cx="1512887" cy="1187450"/>
          </a:xfrm>
          <a:prstGeom prst="rect">
            <a:avLst/>
          </a:prstGeom>
          <a:solidFill>
            <a:schemeClr val="accent1"/>
          </a:solidFill>
          <a:ln w="9525">
            <a:noFill/>
            <a:miter/>
          </a:ln>
        </p:spPr>
        <p:txBody>
          <a:bodyPr>
            <a:spAutoFit/>
          </a:bodyPr>
          <a:p>
            <a:pPr lvl="0" algn="l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后</a:t>
            </a:r>
            <a:r>
              <a:rPr lang="en-US" altLang="zh-CN" sz="2400" b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5</a:t>
            </a:r>
            <a:r>
              <a:rPr lang="zh-CN" altLang="en-US" sz="2400" b="1" dirty="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天乙生产零件的个数</a:t>
            </a:r>
            <a:endParaRPr lang="zh-CN" altLang="en-US" sz="2400" b="1" dirty="0">
              <a:solidFill>
                <a:srgbClr val="FF000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2077" name="文本框 2076"/>
          <p:cNvSpPr txBox="1"/>
          <p:nvPr/>
        </p:nvSpPr>
        <p:spPr>
          <a:xfrm>
            <a:off x="7019925" y="5661025"/>
            <a:ext cx="576263" cy="5794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l">
              <a:spcBef>
                <a:spcPct val="50000"/>
              </a:spcBef>
            </a:pPr>
            <a:r>
              <a:rPr lang="en-US" altLang="zh-CN" sz="320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= </a:t>
            </a:r>
            <a:endParaRPr lang="en-US" altLang="zh-CN" sz="3200">
              <a:solidFill>
                <a:srgbClr val="FF000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2078" name="文本框 2077"/>
          <p:cNvSpPr txBox="1"/>
          <p:nvPr/>
        </p:nvSpPr>
        <p:spPr>
          <a:xfrm>
            <a:off x="7451725" y="5661025"/>
            <a:ext cx="865188" cy="579438"/>
          </a:xfrm>
          <a:prstGeom prst="rect">
            <a:avLst/>
          </a:prstGeom>
          <a:solidFill>
            <a:schemeClr val="accent1"/>
          </a:solidFill>
          <a:ln w="9525">
            <a:noFill/>
            <a:miter/>
          </a:ln>
        </p:spPr>
        <p:txBody>
          <a:bodyPr>
            <a:spAutoFit/>
          </a:bodyPr>
          <a:p>
            <a:pPr lvl="0" algn="l">
              <a:spcBef>
                <a:spcPct val="50000"/>
              </a:spcBef>
            </a:pPr>
            <a:r>
              <a:rPr lang="en-US" altLang="zh-CN" sz="3200">
                <a:solidFill>
                  <a:srgbClr val="FF0000"/>
                </a:solidFill>
                <a:latin typeface="Arial" charset="0"/>
                <a:ea typeface="宋体" pitchFamily="2" charset="-122"/>
              </a:rPr>
              <a:t>940</a:t>
            </a:r>
            <a:endParaRPr lang="en-US" altLang="zh-CN" sz="3200">
              <a:solidFill>
                <a:srgbClr val="FF000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2080" name="文本框 2079"/>
          <p:cNvSpPr txBox="1"/>
          <p:nvPr/>
        </p:nvSpPr>
        <p:spPr>
          <a:xfrm>
            <a:off x="611188" y="1628775"/>
            <a:ext cx="5616575" cy="1160463"/>
          </a:xfrm>
          <a:prstGeom prst="rect">
            <a:avLst/>
          </a:prstGeom>
          <a:solidFill>
            <a:srgbClr val="CCFFCC"/>
          </a:solidFill>
          <a:ln w="9525">
            <a:noFill/>
            <a:miter/>
          </a:ln>
        </p:spPr>
        <p:txBody>
          <a:bodyPr>
            <a:spAutoFit/>
          </a:bodyPr>
          <a:p>
            <a:pPr lvl="0" algn="l">
              <a:spcBef>
                <a:spcPct val="50000"/>
              </a:spcBef>
            </a:pPr>
            <a:r>
              <a:rPr lang="zh-CN" altLang="en-US" sz="2800" b="1" dirty="0">
                <a:solidFill>
                  <a:srgbClr val="000099"/>
                </a:solidFill>
                <a:latin typeface="Bernard MT Condensed" pitchFamily="18" charset="0"/>
                <a:ea typeface="宋体" pitchFamily="2" charset="-122"/>
              </a:rPr>
              <a:t>工程问题的基本关系是</a:t>
            </a:r>
            <a:r>
              <a:rPr lang="en-US" altLang="zh-CN" sz="2800" b="1">
                <a:solidFill>
                  <a:srgbClr val="000099"/>
                </a:solidFill>
                <a:latin typeface="Bernard MT Condensed" pitchFamily="18" charset="0"/>
                <a:ea typeface="宋体" pitchFamily="2" charset="-122"/>
              </a:rPr>
              <a:t>:</a:t>
            </a:r>
            <a:endParaRPr lang="en-US" altLang="zh-CN" sz="2800" b="1">
              <a:solidFill>
                <a:srgbClr val="000099"/>
              </a:solidFill>
              <a:latin typeface="Bernard MT Condensed" pitchFamily="18" charset="0"/>
              <a:ea typeface="宋体" pitchFamily="2" charset="-122"/>
            </a:endParaRPr>
          </a:p>
          <a:p>
            <a:pPr lvl="0" algn="l">
              <a:spcBef>
                <a:spcPct val="50000"/>
              </a:spcBef>
            </a:pPr>
            <a:r>
              <a:rPr lang="zh-CN" altLang="en-US" sz="2800" b="1" dirty="0">
                <a:solidFill>
                  <a:srgbClr val="000099"/>
                </a:solidFill>
                <a:latin typeface="Bernard MT Condensed" pitchFamily="18" charset="0"/>
                <a:ea typeface="宋体" pitchFamily="2" charset="-122"/>
              </a:rPr>
              <a:t>工作量</a:t>
            </a:r>
            <a:r>
              <a:rPr lang="en-US" altLang="zh-CN" sz="2800" b="1" dirty="0">
                <a:solidFill>
                  <a:srgbClr val="000099"/>
                </a:solidFill>
                <a:latin typeface="Bernard MT Condensed" pitchFamily="18" charset="0"/>
                <a:ea typeface="宋体" pitchFamily="2" charset="-122"/>
              </a:rPr>
              <a:t>=</a:t>
            </a:r>
            <a:r>
              <a:rPr lang="zh-CN" altLang="en-US" sz="2800" b="1" dirty="0">
                <a:solidFill>
                  <a:srgbClr val="000099"/>
                </a:solidFill>
                <a:latin typeface="Bernard MT Condensed" pitchFamily="18" charset="0"/>
                <a:ea typeface="宋体" pitchFamily="2" charset="-122"/>
              </a:rPr>
              <a:t>工作效率</a:t>
            </a:r>
            <a:r>
              <a:rPr lang="en-US" altLang="zh-CN" sz="2800" b="1" dirty="0">
                <a:solidFill>
                  <a:srgbClr val="000099"/>
                </a:solidFill>
                <a:latin typeface="Bernard MT Condensed" pitchFamily="18" charset="0"/>
                <a:ea typeface="宋体" pitchFamily="2" charset="-122"/>
              </a:rPr>
              <a:t>×</a:t>
            </a:r>
            <a:r>
              <a:rPr lang="zh-CN" altLang="en-US" sz="2800" b="1" dirty="0">
                <a:solidFill>
                  <a:srgbClr val="000099"/>
                </a:solidFill>
                <a:latin typeface="Bernard MT Condensed" pitchFamily="18" charset="0"/>
                <a:ea typeface="宋体" pitchFamily="2" charset="-122"/>
              </a:rPr>
              <a:t>工作时间</a:t>
            </a:r>
            <a:endParaRPr lang="zh-CN" altLang="en-US" sz="2800" b="1" dirty="0">
              <a:solidFill>
                <a:srgbClr val="000099"/>
              </a:solidFill>
              <a:latin typeface="Bernard MT Condensed" pitchFamily="18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10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0" dur="1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6" dur="1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1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8" dur="10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5" dur="500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6" dur="500"/>
                                        <p:tgtEl>
                                          <p:spTgt spid="2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7" dur="500"/>
                                        <p:tgtEl>
                                          <p:spTgt spid="2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2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8" dur="500"/>
                                        <p:tgtEl>
                                          <p:spTgt spid="2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/>
      <p:bldP spid="2066" grpId="0"/>
      <p:bldP spid="2067" grpId="0"/>
      <p:bldP spid="2068" grpId="0"/>
      <p:bldP spid="2069" grpId="0"/>
      <p:bldP spid="2070" grpId="0"/>
      <p:bldP spid="2071" grpId="0"/>
      <p:bldP spid="2072" grpId="0" animBg="1"/>
      <p:bldP spid="2073" grpId="0"/>
      <p:bldP spid="2074" grpId="0" animBg="1"/>
      <p:bldP spid="2075" grpId="0"/>
      <p:bldP spid="2076" grpId="0" animBg="1"/>
      <p:bldP spid="2077" grpId="0"/>
      <p:bldP spid="2078" grpId="0" animBg="1"/>
      <p:bldP spid="208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4994" name="标题 84993"/>
          <p:cNvSpPr>
            <a:spLocks noGrp="1" noRot="1"/>
          </p:cNvSpPr>
          <p:nvPr>
            <p:ph type="title"/>
          </p:nvPr>
        </p:nvSpPr>
        <p:spPr>
          <a:xfrm>
            <a:off x="323850" y="476250"/>
            <a:ext cx="8591550" cy="2087563"/>
          </a:xfrm>
          <a:ln/>
        </p:spPr>
        <p:txBody>
          <a:bodyPr anchor="ctr"/>
          <a:p>
            <a:pPr algn="l"/>
            <a:r>
              <a:rPr lang="zh-CN" altLang="en-US" sz="3200" b="1" dirty="0">
                <a:solidFill>
                  <a:srgbClr val="001414"/>
                </a:solidFill>
              </a:rPr>
              <a:t>甲每天生产某种零件</a:t>
            </a:r>
            <a:r>
              <a:rPr lang="en-US" altLang="zh-CN" sz="3200" b="1" dirty="0">
                <a:solidFill>
                  <a:srgbClr val="001414"/>
                </a:solidFill>
              </a:rPr>
              <a:t>80</a:t>
            </a:r>
            <a:r>
              <a:rPr lang="zh-CN" altLang="en-US" sz="3200" b="1" dirty="0">
                <a:solidFill>
                  <a:srgbClr val="001414"/>
                </a:solidFill>
              </a:rPr>
              <a:t>个</a:t>
            </a:r>
            <a:r>
              <a:rPr lang="en-US" altLang="zh-CN" sz="3200" b="1" dirty="0">
                <a:solidFill>
                  <a:srgbClr val="001414"/>
                </a:solidFill>
              </a:rPr>
              <a:t>,</a:t>
            </a:r>
            <a:r>
              <a:rPr lang="zh-CN" altLang="en-US" sz="3200" b="1" dirty="0">
                <a:solidFill>
                  <a:srgbClr val="001414"/>
                </a:solidFill>
              </a:rPr>
              <a:t>甲生产</a:t>
            </a:r>
            <a:r>
              <a:rPr lang="en-US" altLang="zh-CN" sz="3200" b="1" dirty="0">
                <a:solidFill>
                  <a:srgbClr val="001414"/>
                </a:solidFill>
              </a:rPr>
              <a:t>3</a:t>
            </a:r>
            <a:r>
              <a:rPr lang="zh-CN" altLang="en-US" sz="3200" b="1" dirty="0">
                <a:solidFill>
                  <a:srgbClr val="001414"/>
                </a:solidFill>
              </a:rPr>
              <a:t>天后</a:t>
            </a:r>
            <a:r>
              <a:rPr lang="en-US" altLang="zh-CN" sz="3200" b="1" dirty="0">
                <a:solidFill>
                  <a:srgbClr val="001414"/>
                </a:solidFill>
              </a:rPr>
              <a:t>,</a:t>
            </a:r>
            <a:r>
              <a:rPr lang="zh-CN" altLang="en-US" sz="3200" b="1" dirty="0">
                <a:solidFill>
                  <a:srgbClr val="001414"/>
                </a:solidFill>
              </a:rPr>
              <a:t>乙也加入生产同一种零件</a:t>
            </a:r>
            <a:r>
              <a:rPr lang="en-US" altLang="zh-CN" sz="3200" b="1" dirty="0">
                <a:solidFill>
                  <a:srgbClr val="001414"/>
                </a:solidFill>
              </a:rPr>
              <a:t>,</a:t>
            </a:r>
            <a:r>
              <a:rPr lang="zh-CN" altLang="en-US" sz="3200" b="1" dirty="0">
                <a:solidFill>
                  <a:srgbClr val="001414"/>
                </a:solidFill>
              </a:rPr>
              <a:t>再经过</a:t>
            </a:r>
            <a:r>
              <a:rPr lang="en-US" altLang="zh-CN" sz="3200" b="1" dirty="0">
                <a:solidFill>
                  <a:srgbClr val="001414"/>
                </a:solidFill>
              </a:rPr>
              <a:t>5</a:t>
            </a:r>
            <a:r>
              <a:rPr lang="zh-CN" altLang="en-US" sz="3200" b="1" dirty="0">
                <a:solidFill>
                  <a:srgbClr val="001414"/>
                </a:solidFill>
              </a:rPr>
              <a:t>天</a:t>
            </a:r>
            <a:r>
              <a:rPr lang="en-US" altLang="zh-CN" sz="3200" b="1" dirty="0">
                <a:solidFill>
                  <a:srgbClr val="001414"/>
                </a:solidFill>
              </a:rPr>
              <a:t>,</a:t>
            </a:r>
            <a:r>
              <a:rPr lang="zh-CN" altLang="en-US" sz="3200" b="1" dirty="0">
                <a:solidFill>
                  <a:srgbClr val="001414"/>
                </a:solidFill>
              </a:rPr>
              <a:t>两人共生产这种零件</a:t>
            </a:r>
            <a:r>
              <a:rPr lang="en-US" altLang="zh-CN" sz="3200" b="1" dirty="0">
                <a:solidFill>
                  <a:srgbClr val="001414"/>
                </a:solidFill>
              </a:rPr>
              <a:t>940</a:t>
            </a:r>
            <a:r>
              <a:rPr lang="zh-CN" altLang="en-US" sz="3200" b="1" dirty="0">
                <a:solidFill>
                  <a:srgbClr val="001414"/>
                </a:solidFill>
              </a:rPr>
              <a:t>个</a:t>
            </a:r>
            <a:r>
              <a:rPr lang="en-US" altLang="zh-CN" sz="3200" b="1" dirty="0">
                <a:solidFill>
                  <a:srgbClr val="001414"/>
                </a:solidFill>
              </a:rPr>
              <a:t>,</a:t>
            </a:r>
            <a:r>
              <a:rPr lang="zh-CN" altLang="en-US" sz="3200" b="1" dirty="0">
                <a:solidFill>
                  <a:srgbClr val="001414"/>
                </a:solidFill>
              </a:rPr>
              <a:t>问乙每天生产这种零件多少个</a:t>
            </a:r>
            <a:r>
              <a:rPr lang="en-US" altLang="zh-CN" sz="3200" b="1">
                <a:solidFill>
                  <a:srgbClr val="001414"/>
                </a:solidFill>
              </a:rPr>
              <a:t>?</a:t>
            </a:r>
            <a:br>
              <a:rPr lang="en-US" altLang="zh-CN" sz="3200" b="1">
                <a:solidFill>
                  <a:srgbClr val="001414"/>
                </a:solidFill>
              </a:rPr>
            </a:br>
            <a:endParaRPr lang="en-US" altLang="zh-CN" sz="3200" b="1">
              <a:solidFill>
                <a:srgbClr val="001414"/>
              </a:solidFill>
            </a:endParaRPr>
          </a:p>
        </p:txBody>
      </p:sp>
      <p:sp>
        <p:nvSpPr>
          <p:cNvPr id="84995" name="文本占位符 84994"/>
          <p:cNvSpPr>
            <a:spLocks noGrp="1" noRot="1"/>
          </p:cNvSpPr>
          <p:nvPr>
            <p:ph type="body" idx="1"/>
          </p:nvPr>
        </p:nvSpPr>
        <p:spPr>
          <a:xfrm>
            <a:off x="395288" y="2060575"/>
            <a:ext cx="8540750" cy="4797425"/>
          </a:xfrm>
          <a:ln/>
        </p:spPr>
        <p:txBody>
          <a:bodyPr/>
          <a:p>
            <a:pPr>
              <a:buNone/>
            </a:pPr>
            <a:r>
              <a:rPr lang="zh-CN" altLang="en-US" b="1" dirty="0">
                <a:solidFill>
                  <a:srgbClr val="000099"/>
                </a:solidFill>
              </a:rPr>
              <a:t>解：设乙每天生产这种零件</a:t>
            </a:r>
            <a:r>
              <a:rPr lang="en-US" altLang="zh-CN" b="1" dirty="0">
                <a:solidFill>
                  <a:srgbClr val="000099"/>
                </a:solidFill>
              </a:rPr>
              <a:t>x</a:t>
            </a:r>
            <a:r>
              <a:rPr lang="zh-CN" altLang="en-US" b="1" dirty="0">
                <a:solidFill>
                  <a:srgbClr val="000099"/>
                </a:solidFill>
              </a:rPr>
              <a:t>个</a:t>
            </a:r>
            <a:endParaRPr lang="zh-CN" altLang="en-US" b="1" dirty="0">
              <a:solidFill>
                <a:srgbClr val="000099"/>
              </a:solidFill>
            </a:endParaRPr>
          </a:p>
          <a:p>
            <a:pPr>
              <a:buNone/>
            </a:pPr>
            <a:r>
              <a:rPr lang="zh-CN" altLang="en-US" b="1" dirty="0">
                <a:solidFill>
                  <a:srgbClr val="000099"/>
                </a:solidFill>
              </a:rPr>
              <a:t>        依等量关系可得方程</a:t>
            </a:r>
            <a:endParaRPr lang="zh-CN" altLang="en-US" b="1" dirty="0">
              <a:solidFill>
                <a:srgbClr val="000099"/>
              </a:solidFill>
            </a:endParaRPr>
          </a:p>
          <a:p>
            <a:pPr>
              <a:buNone/>
            </a:pPr>
            <a:r>
              <a:rPr lang="zh-CN" altLang="en-US" b="1" dirty="0">
                <a:solidFill>
                  <a:srgbClr val="000099"/>
                </a:solidFill>
              </a:rPr>
              <a:t>                   </a:t>
            </a:r>
            <a:r>
              <a:rPr lang="en-US" altLang="zh-CN" b="1">
                <a:solidFill>
                  <a:srgbClr val="000099"/>
                </a:solidFill>
              </a:rPr>
              <a:t>80×3+80×5+5x=940</a:t>
            </a:r>
            <a:endParaRPr lang="en-US" altLang="zh-CN" b="1">
              <a:solidFill>
                <a:srgbClr val="000099"/>
              </a:solidFill>
            </a:endParaRPr>
          </a:p>
          <a:p>
            <a:pPr>
              <a:buNone/>
            </a:pPr>
            <a:r>
              <a:rPr lang="en-US" altLang="zh-CN" b="1" dirty="0">
                <a:solidFill>
                  <a:srgbClr val="000099"/>
                </a:solidFill>
              </a:rPr>
              <a:t>        </a:t>
            </a:r>
            <a:r>
              <a:rPr lang="zh-CN" altLang="en-US" b="1" dirty="0">
                <a:solidFill>
                  <a:srgbClr val="000099"/>
                </a:solidFill>
              </a:rPr>
              <a:t>解方程，得</a:t>
            </a:r>
            <a:r>
              <a:rPr lang="en-US" altLang="zh-CN" b="1">
                <a:solidFill>
                  <a:srgbClr val="000099"/>
                </a:solidFill>
              </a:rPr>
              <a:t>240+400+5x=940</a:t>
            </a:r>
            <a:endParaRPr lang="en-US" altLang="zh-CN" b="1">
              <a:solidFill>
                <a:srgbClr val="000099"/>
              </a:solidFill>
            </a:endParaRPr>
          </a:p>
          <a:p>
            <a:pPr>
              <a:buNone/>
            </a:pPr>
            <a:r>
              <a:rPr lang="en-US" altLang="zh-CN" b="1">
                <a:solidFill>
                  <a:srgbClr val="000099"/>
                </a:solidFill>
              </a:rPr>
              <a:t>                                  640+5x=940 </a:t>
            </a:r>
            <a:endParaRPr lang="en-US" altLang="zh-CN" b="1">
              <a:solidFill>
                <a:srgbClr val="000099"/>
              </a:solidFill>
            </a:endParaRPr>
          </a:p>
          <a:p>
            <a:pPr>
              <a:buNone/>
            </a:pPr>
            <a:r>
              <a:rPr lang="en-US" altLang="zh-CN" b="1">
                <a:solidFill>
                  <a:srgbClr val="000099"/>
                </a:solidFill>
              </a:rPr>
              <a:t>                                          5x=300</a:t>
            </a:r>
            <a:endParaRPr lang="en-US" altLang="zh-CN" b="1">
              <a:solidFill>
                <a:srgbClr val="000099"/>
              </a:solidFill>
            </a:endParaRPr>
          </a:p>
          <a:p>
            <a:pPr>
              <a:buNone/>
            </a:pPr>
            <a:r>
              <a:rPr lang="en-US" altLang="zh-CN" b="1">
                <a:solidFill>
                  <a:srgbClr val="000099"/>
                </a:solidFill>
              </a:rPr>
              <a:t>                                            x=60</a:t>
            </a:r>
            <a:endParaRPr lang="en-US" altLang="zh-CN" b="1">
              <a:solidFill>
                <a:srgbClr val="000099"/>
              </a:solidFill>
            </a:endParaRPr>
          </a:p>
          <a:p>
            <a:pPr>
              <a:buNone/>
            </a:pPr>
            <a:r>
              <a:rPr lang="zh-CN" altLang="en-US" b="1" dirty="0">
                <a:solidFill>
                  <a:srgbClr val="000099"/>
                </a:solidFill>
              </a:rPr>
              <a:t>答：</a:t>
            </a:r>
            <a:r>
              <a:rPr lang="zh-CN" altLang="en-US" sz="2800" b="1" dirty="0">
                <a:solidFill>
                  <a:srgbClr val="000099"/>
                </a:solidFill>
              </a:rPr>
              <a:t>乙每天生产这种零件</a:t>
            </a:r>
            <a:r>
              <a:rPr lang="en-US" altLang="zh-CN" sz="2800" b="1" dirty="0">
                <a:solidFill>
                  <a:srgbClr val="000099"/>
                </a:solidFill>
              </a:rPr>
              <a:t>60</a:t>
            </a:r>
            <a:r>
              <a:rPr lang="zh-CN" altLang="en-US" sz="2800" b="1" dirty="0">
                <a:solidFill>
                  <a:srgbClr val="000099"/>
                </a:solidFill>
              </a:rPr>
              <a:t>个</a:t>
            </a:r>
            <a:r>
              <a:rPr lang="en-US" altLang="zh-CN" sz="2800" b="1">
                <a:solidFill>
                  <a:srgbClr val="000099"/>
                </a:solidFill>
              </a:rPr>
              <a:t>.</a:t>
            </a:r>
            <a:endParaRPr lang="en-US" altLang="zh-CN" sz="2800" b="1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4995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charRg st="15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4995">
                                            <p:txEl>
                                              <p:charRg st="15" end="3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charRg st="33" end="6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4995">
                                            <p:txEl>
                                              <p:charRg st="33" end="6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charRg st="69" end="9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4995">
                                            <p:txEl>
                                              <p:charRg st="69" end="9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charRg st="97" end="1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4995">
                                            <p:txEl>
                                              <p:charRg st="97" end="14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charRg st="143" end="19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4995">
                                            <p:txEl>
                                              <p:charRg st="143" end="19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charRg st="192" end="2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84995">
                                            <p:txEl>
                                              <p:charRg st="192" end="24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charRg st="241" end="25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84995">
                                            <p:txEl>
                                              <p:charRg st="241" end="25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6019" name="文本占位符 86018"/>
          <p:cNvSpPr>
            <a:spLocks noGrp="1" noRot="1"/>
          </p:cNvSpPr>
          <p:nvPr>
            <p:ph type="body" idx="1"/>
          </p:nvPr>
        </p:nvSpPr>
        <p:spPr>
          <a:xfrm>
            <a:off x="250825" y="404813"/>
            <a:ext cx="8540750" cy="4194175"/>
          </a:xfrm>
          <a:ln/>
        </p:spPr>
        <p:txBody>
          <a:bodyPr/>
          <a:p>
            <a:r>
              <a:rPr lang="zh-CN" altLang="en-US" b="1" dirty="0">
                <a:solidFill>
                  <a:srgbClr val="660033"/>
                </a:solidFill>
              </a:rPr>
              <a:t>变式</a:t>
            </a:r>
            <a:r>
              <a:rPr lang="zh-CN" altLang="en-US" b="1" dirty="0">
                <a:solidFill>
                  <a:srgbClr val="001414"/>
                </a:solidFill>
              </a:rPr>
              <a:t>：若甲单独生产</a:t>
            </a:r>
            <a:r>
              <a:rPr lang="en-US" altLang="zh-CN" b="1" dirty="0">
                <a:solidFill>
                  <a:srgbClr val="001414"/>
                </a:solidFill>
              </a:rPr>
              <a:t>3</a:t>
            </a:r>
            <a:r>
              <a:rPr lang="zh-CN" altLang="en-US" b="1" dirty="0">
                <a:solidFill>
                  <a:srgbClr val="001414"/>
                </a:solidFill>
              </a:rPr>
              <a:t>天后，乙才加入合作，再经过</a:t>
            </a:r>
            <a:r>
              <a:rPr lang="en-US" altLang="zh-CN" b="1" dirty="0">
                <a:solidFill>
                  <a:srgbClr val="001414"/>
                </a:solidFill>
              </a:rPr>
              <a:t>5</a:t>
            </a:r>
            <a:r>
              <a:rPr lang="zh-CN" altLang="en-US" b="1" dirty="0">
                <a:solidFill>
                  <a:srgbClr val="001414"/>
                </a:solidFill>
              </a:rPr>
              <a:t>天完成了生产</a:t>
            </a:r>
            <a:r>
              <a:rPr lang="en-US" altLang="zh-CN" b="1" dirty="0">
                <a:solidFill>
                  <a:srgbClr val="001414"/>
                </a:solidFill>
              </a:rPr>
              <a:t>940</a:t>
            </a:r>
            <a:r>
              <a:rPr lang="zh-CN" altLang="en-US" b="1" dirty="0">
                <a:solidFill>
                  <a:srgbClr val="001414"/>
                </a:solidFill>
              </a:rPr>
              <a:t>个零件的任务，且甲每天比乙少生产</a:t>
            </a:r>
            <a:r>
              <a:rPr lang="en-US" altLang="zh-CN" b="1" dirty="0">
                <a:solidFill>
                  <a:srgbClr val="001414"/>
                </a:solidFill>
              </a:rPr>
              <a:t>32</a:t>
            </a:r>
            <a:r>
              <a:rPr lang="zh-CN" altLang="en-US" b="1" dirty="0">
                <a:solidFill>
                  <a:srgbClr val="001414"/>
                </a:solidFill>
              </a:rPr>
              <a:t>个零件，求甲、乙每天各生产多少个零件？</a:t>
            </a:r>
            <a:endParaRPr lang="zh-CN" altLang="en-US" b="1" dirty="0">
              <a:solidFill>
                <a:srgbClr val="001414"/>
              </a:solidFill>
            </a:endParaRPr>
          </a:p>
        </p:txBody>
      </p:sp>
      <p:sp>
        <p:nvSpPr>
          <p:cNvPr id="86020" name="文本框 86019"/>
          <p:cNvSpPr txBox="1"/>
          <p:nvPr/>
        </p:nvSpPr>
        <p:spPr>
          <a:xfrm>
            <a:off x="900113" y="2490788"/>
            <a:ext cx="7632700" cy="4367212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l">
              <a:spcBef>
                <a:spcPct val="50000"/>
              </a:spcBef>
            </a:pPr>
            <a:r>
              <a:rPr lang="zh-CN" altLang="en-US" sz="2800" b="1" dirty="0">
                <a:solidFill>
                  <a:srgbClr val="000099"/>
                </a:solidFill>
                <a:latin typeface="Arial" charset="0"/>
                <a:ea typeface="宋体" pitchFamily="2" charset="-122"/>
              </a:rPr>
              <a:t>解：设设甲每天生产</a:t>
            </a:r>
            <a:r>
              <a:rPr lang="en-US" altLang="zh-CN" sz="2800" b="1" dirty="0">
                <a:solidFill>
                  <a:srgbClr val="000099"/>
                </a:solidFill>
                <a:latin typeface="Arial" charset="0"/>
                <a:ea typeface="宋体" pitchFamily="2" charset="-122"/>
              </a:rPr>
              <a:t>x</a:t>
            </a:r>
            <a:r>
              <a:rPr lang="zh-CN" altLang="en-US" sz="2800" b="1" dirty="0">
                <a:solidFill>
                  <a:srgbClr val="000099"/>
                </a:solidFill>
                <a:latin typeface="Arial" charset="0"/>
                <a:ea typeface="宋体" pitchFamily="2" charset="-122"/>
              </a:rPr>
              <a:t>个零件，则乙生产</a:t>
            </a:r>
            <a:r>
              <a:rPr lang="en-US" altLang="zh-CN" sz="2800" b="1" dirty="0">
                <a:solidFill>
                  <a:srgbClr val="000099"/>
                </a:solidFill>
                <a:latin typeface="Arial" charset="0"/>
                <a:ea typeface="宋体" pitchFamily="2" charset="-122"/>
              </a:rPr>
              <a:t>x+32</a:t>
            </a:r>
            <a:r>
              <a:rPr lang="zh-CN" altLang="en-US" sz="2800" b="1" dirty="0">
                <a:solidFill>
                  <a:srgbClr val="000099"/>
                </a:solidFill>
                <a:latin typeface="Arial" charset="0"/>
                <a:ea typeface="宋体" pitchFamily="2" charset="-122"/>
              </a:rPr>
              <a:t>个</a:t>
            </a:r>
            <a:endParaRPr lang="zh-CN" altLang="en-US" sz="2800" b="1" dirty="0">
              <a:solidFill>
                <a:srgbClr val="000099"/>
              </a:solidFill>
              <a:latin typeface="Arial" charset="0"/>
              <a:ea typeface="宋体" pitchFamily="2" charset="-122"/>
            </a:endParaRPr>
          </a:p>
          <a:p>
            <a:pPr lvl="0" algn="l">
              <a:spcBef>
                <a:spcPct val="50000"/>
              </a:spcBef>
            </a:pPr>
            <a:r>
              <a:rPr lang="zh-CN" altLang="en-US" sz="2800" b="1" dirty="0">
                <a:solidFill>
                  <a:srgbClr val="000099"/>
                </a:solidFill>
                <a:latin typeface="Arial" charset="0"/>
                <a:ea typeface="宋体" pitchFamily="2" charset="-122"/>
              </a:rPr>
              <a:t>依题意可得方程     </a:t>
            </a:r>
            <a:r>
              <a:rPr lang="en-US" altLang="zh-CN" sz="2800" b="1" dirty="0">
                <a:solidFill>
                  <a:srgbClr val="000099"/>
                </a:solidFill>
                <a:latin typeface="Arial" charset="0"/>
                <a:ea typeface="宋体" pitchFamily="2" charset="-122"/>
              </a:rPr>
              <a:t>3x+5x+5</a:t>
            </a:r>
            <a:r>
              <a:rPr lang="zh-CN" altLang="en-US" sz="2800" b="1" dirty="0">
                <a:solidFill>
                  <a:srgbClr val="000099"/>
                </a:solidFill>
                <a:latin typeface="Arial" charset="0"/>
                <a:ea typeface="宋体" pitchFamily="2" charset="-122"/>
              </a:rPr>
              <a:t>（</a:t>
            </a:r>
            <a:r>
              <a:rPr lang="en-US" altLang="zh-CN" sz="2800" b="1" dirty="0">
                <a:solidFill>
                  <a:srgbClr val="000099"/>
                </a:solidFill>
                <a:latin typeface="Arial" charset="0"/>
                <a:ea typeface="宋体" pitchFamily="2" charset="-122"/>
              </a:rPr>
              <a:t>x+32</a:t>
            </a:r>
            <a:r>
              <a:rPr lang="zh-CN" altLang="en-US" sz="2800" b="1" dirty="0">
                <a:solidFill>
                  <a:srgbClr val="000099"/>
                </a:solidFill>
                <a:latin typeface="Arial" charset="0"/>
                <a:ea typeface="宋体" pitchFamily="2" charset="-122"/>
              </a:rPr>
              <a:t>）</a:t>
            </a:r>
            <a:r>
              <a:rPr lang="en-US" altLang="zh-CN" sz="2800" b="1">
                <a:solidFill>
                  <a:srgbClr val="000099"/>
                </a:solidFill>
                <a:latin typeface="Arial" charset="0"/>
                <a:ea typeface="宋体" pitchFamily="2" charset="-122"/>
              </a:rPr>
              <a:t>=940</a:t>
            </a:r>
            <a:endParaRPr lang="en-US" altLang="zh-CN" sz="2800" b="1">
              <a:solidFill>
                <a:srgbClr val="000099"/>
              </a:solidFill>
              <a:latin typeface="Arial" charset="0"/>
              <a:ea typeface="宋体" pitchFamily="2" charset="-122"/>
            </a:endParaRPr>
          </a:p>
          <a:p>
            <a:pPr lvl="0" algn="l">
              <a:spcBef>
                <a:spcPct val="50000"/>
              </a:spcBef>
            </a:pPr>
            <a:r>
              <a:rPr lang="zh-CN" altLang="en-US" sz="2800" b="1" dirty="0">
                <a:solidFill>
                  <a:srgbClr val="000099"/>
                </a:solidFill>
                <a:latin typeface="Arial" charset="0"/>
                <a:ea typeface="宋体" pitchFamily="2" charset="-122"/>
              </a:rPr>
              <a:t>解方程，得                           </a:t>
            </a:r>
            <a:r>
              <a:rPr lang="en-US" altLang="zh-CN" sz="2800" b="1">
                <a:solidFill>
                  <a:srgbClr val="000099"/>
                </a:solidFill>
                <a:latin typeface="Arial" charset="0"/>
                <a:ea typeface="宋体" pitchFamily="2" charset="-122"/>
              </a:rPr>
              <a:t>13x+160=940</a:t>
            </a:r>
            <a:endParaRPr lang="en-US" altLang="zh-CN" sz="2800" b="1">
              <a:solidFill>
                <a:srgbClr val="000099"/>
              </a:solidFill>
              <a:latin typeface="Arial" charset="0"/>
              <a:ea typeface="宋体" pitchFamily="2" charset="-122"/>
            </a:endParaRPr>
          </a:p>
          <a:p>
            <a:pPr lvl="0" algn="l">
              <a:spcBef>
                <a:spcPct val="50000"/>
              </a:spcBef>
            </a:pPr>
            <a:r>
              <a:rPr lang="en-US" altLang="zh-CN" sz="2800" b="1">
                <a:solidFill>
                  <a:srgbClr val="000099"/>
                </a:solidFill>
                <a:latin typeface="Arial" charset="0"/>
                <a:ea typeface="宋体" pitchFamily="2" charset="-122"/>
              </a:rPr>
              <a:t>                                                     13x=780</a:t>
            </a:r>
            <a:endParaRPr lang="en-US" altLang="zh-CN" sz="2800" b="1">
              <a:solidFill>
                <a:srgbClr val="000099"/>
              </a:solidFill>
              <a:latin typeface="Arial" charset="0"/>
              <a:ea typeface="宋体" pitchFamily="2" charset="-122"/>
            </a:endParaRPr>
          </a:p>
          <a:p>
            <a:pPr lvl="0" algn="l">
              <a:spcBef>
                <a:spcPct val="50000"/>
              </a:spcBef>
            </a:pPr>
            <a:r>
              <a:rPr lang="en-US" altLang="zh-CN" sz="2800" b="1">
                <a:solidFill>
                  <a:srgbClr val="000099"/>
                </a:solidFill>
                <a:latin typeface="Arial" charset="0"/>
                <a:ea typeface="宋体" pitchFamily="2" charset="-122"/>
              </a:rPr>
              <a:t>                                                         x=60</a:t>
            </a:r>
            <a:endParaRPr lang="en-US" altLang="zh-CN" sz="2800" b="1">
              <a:solidFill>
                <a:srgbClr val="000099"/>
              </a:solidFill>
              <a:latin typeface="Arial" charset="0"/>
              <a:ea typeface="宋体" pitchFamily="2" charset="-122"/>
            </a:endParaRPr>
          </a:p>
          <a:p>
            <a:pPr lvl="0" algn="l">
              <a:spcBef>
                <a:spcPct val="50000"/>
              </a:spcBef>
            </a:pPr>
            <a:r>
              <a:rPr lang="en-US" altLang="zh-CN" sz="2800" b="1" dirty="0">
                <a:solidFill>
                  <a:srgbClr val="000099"/>
                </a:solidFill>
                <a:latin typeface="Arial" charset="0"/>
                <a:ea typeface="宋体" pitchFamily="2" charset="-122"/>
              </a:rPr>
              <a:t>                                    60+32=92 </a:t>
            </a:r>
            <a:r>
              <a:rPr lang="zh-CN" altLang="en-US" sz="2800" b="1" dirty="0">
                <a:solidFill>
                  <a:srgbClr val="000099"/>
                </a:solidFill>
                <a:latin typeface="Arial" charset="0"/>
                <a:ea typeface="宋体" pitchFamily="2" charset="-122"/>
              </a:rPr>
              <a:t>个</a:t>
            </a:r>
            <a:endParaRPr lang="zh-CN" altLang="en-US" sz="2800" b="1" dirty="0">
              <a:solidFill>
                <a:srgbClr val="000099"/>
              </a:solidFill>
              <a:latin typeface="Arial" charset="0"/>
              <a:ea typeface="宋体" pitchFamily="2" charset="-122"/>
            </a:endParaRPr>
          </a:p>
          <a:p>
            <a:pPr lvl="0" algn="l">
              <a:spcBef>
                <a:spcPct val="50000"/>
              </a:spcBef>
            </a:pPr>
            <a:r>
              <a:rPr lang="zh-CN" altLang="en-US" sz="2800" b="1" dirty="0">
                <a:solidFill>
                  <a:srgbClr val="000099"/>
                </a:solidFill>
                <a:latin typeface="Arial" charset="0"/>
                <a:ea typeface="宋体" pitchFamily="2" charset="-122"/>
              </a:rPr>
              <a:t>答：甲、乙每天分别各生产零件</a:t>
            </a:r>
            <a:r>
              <a:rPr lang="en-US" altLang="zh-CN" sz="2800" b="1" dirty="0">
                <a:solidFill>
                  <a:srgbClr val="000099"/>
                </a:solidFill>
                <a:latin typeface="Arial" charset="0"/>
                <a:ea typeface="宋体" pitchFamily="2" charset="-122"/>
              </a:rPr>
              <a:t>60</a:t>
            </a:r>
            <a:r>
              <a:rPr lang="zh-CN" altLang="en-US" sz="2800" b="1" dirty="0">
                <a:solidFill>
                  <a:srgbClr val="000099"/>
                </a:solidFill>
                <a:latin typeface="Arial" charset="0"/>
                <a:ea typeface="宋体" pitchFamily="2" charset="-122"/>
              </a:rPr>
              <a:t>个和</a:t>
            </a:r>
            <a:r>
              <a:rPr lang="en-US" altLang="zh-CN" sz="2800" b="1" dirty="0">
                <a:solidFill>
                  <a:srgbClr val="000099"/>
                </a:solidFill>
                <a:latin typeface="Arial" charset="0"/>
                <a:ea typeface="宋体" pitchFamily="2" charset="-122"/>
              </a:rPr>
              <a:t>92</a:t>
            </a:r>
            <a:r>
              <a:rPr lang="zh-CN" altLang="en-US" sz="2800" b="1" dirty="0">
                <a:solidFill>
                  <a:srgbClr val="000099"/>
                </a:solidFill>
                <a:latin typeface="Arial" charset="0"/>
                <a:ea typeface="宋体" pitchFamily="2" charset="-122"/>
              </a:rPr>
              <a:t>个。</a:t>
            </a:r>
            <a:endParaRPr lang="zh-CN" altLang="en-US" sz="2800" b="1" dirty="0">
              <a:solidFill>
                <a:srgbClr val="000099"/>
              </a:solidFill>
              <a:latin typeface="Arial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6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0" grpId="0"/>
    </p:bldLst>
  </p:timing>
</p:sld>
</file>

<file path=ppt/theme/theme1.xml><?xml version="1.0" encoding="utf-8"?>
<a:theme xmlns:a="http://schemas.openxmlformats.org/drawingml/2006/main" name="诗情画意">
  <a:themeElements>
    <a:clrScheme name="">
      <a:dk1>
        <a:srgbClr val="007A77"/>
      </a:dk1>
      <a:lt1>
        <a:srgbClr val="FFFFFF"/>
      </a:lt1>
      <a:dk2>
        <a:srgbClr val="003399"/>
      </a:dk2>
      <a:lt2>
        <a:srgbClr val="C0C0C0"/>
      </a:lt2>
      <a:accent1>
        <a:srgbClr val="EBF7FF"/>
      </a:accent1>
      <a:accent2>
        <a:srgbClr val="3366FF"/>
      </a:accent2>
      <a:accent3>
        <a:srgbClr val="FFFFFF"/>
      </a:accent3>
      <a:accent4>
        <a:srgbClr val="006866"/>
      </a:accent4>
      <a:accent5>
        <a:srgbClr val="F3FAFF"/>
      </a:accent5>
      <a:accent6>
        <a:srgbClr val="2D5BE5"/>
      </a:accent6>
      <a:hlink>
        <a:srgbClr val="DC5900"/>
      </a:hlink>
      <a:folHlink>
        <a:srgbClr val="7979A5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">
        <a:dk1>
          <a:srgbClr val="007A77"/>
        </a:dk1>
        <a:lt1>
          <a:srgbClr val="FFFFFF"/>
        </a:lt1>
        <a:dk2>
          <a:srgbClr val="003399"/>
        </a:dk2>
        <a:lt2>
          <a:srgbClr val="C0C0C0"/>
        </a:lt2>
        <a:accent1>
          <a:srgbClr val="EBF7FF"/>
        </a:accent1>
        <a:accent2>
          <a:srgbClr val="3366FF"/>
        </a:accent2>
        <a:accent3>
          <a:srgbClr val="FFFFFF"/>
        </a:accent3>
        <a:accent4>
          <a:srgbClr val="006866"/>
        </a:accent4>
        <a:accent5>
          <a:srgbClr val="F3FAFF"/>
        </a:accent5>
        <a:accent6>
          <a:srgbClr val="2D5BE5"/>
        </a:accent6>
        <a:hlink>
          <a:srgbClr val="DC5900"/>
        </a:hlink>
        <a:folHlink>
          <a:srgbClr val="7979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5FBE"/>
        </a:dk1>
        <a:lt1>
          <a:srgbClr val="FFFFDD"/>
        </a:lt1>
        <a:dk2>
          <a:srgbClr val="2C5884"/>
        </a:dk2>
        <a:lt2>
          <a:srgbClr val="C0C0C0"/>
        </a:lt2>
        <a:accent1>
          <a:srgbClr val="E9F7FF"/>
        </a:accent1>
        <a:accent2>
          <a:srgbClr val="F89400"/>
        </a:accent2>
        <a:accent3>
          <a:srgbClr val="FFFFEB"/>
        </a:accent3>
        <a:accent4>
          <a:srgbClr val="0051A3"/>
        </a:accent4>
        <a:accent5>
          <a:srgbClr val="F2FAFF"/>
        </a:accent5>
        <a:accent6>
          <a:srgbClr val="DE8400"/>
        </a:accent6>
        <a:hlink>
          <a:srgbClr val="B20048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5D5D8B"/>
        </a:dk1>
        <a:lt1>
          <a:srgbClr val="DAEADE"/>
        </a:lt1>
        <a:dk2>
          <a:srgbClr val="A25269"/>
        </a:dk2>
        <a:lt2>
          <a:srgbClr val="C0C0C0"/>
        </a:lt2>
        <a:accent1>
          <a:srgbClr val="FFFFDD"/>
        </a:accent1>
        <a:accent2>
          <a:srgbClr val="3399FF"/>
        </a:accent2>
        <a:accent3>
          <a:srgbClr val="E9F2EB"/>
        </a:accent3>
        <a:accent4>
          <a:srgbClr val="4F4F77"/>
        </a:accent4>
        <a:accent5>
          <a:srgbClr val="FFFFEB"/>
        </a:accent5>
        <a:accent6>
          <a:srgbClr val="2D89E5"/>
        </a:accent6>
        <a:hlink>
          <a:srgbClr val="336699"/>
        </a:hlink>
        <a:folHlink>
          <a:srgbClr val="F08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6666"/>
        </a:dk1>
        <a:lt1>
          <a:srgbClr val="CCECFF"/>
        </a:lt1>
        <a:dk2>
          <a:srgbClr val="336699"/>
        </a:dk2>
        <a:lt2>
          <a:srgbClr val="C0C0C0"/>
        </a:lt2>
        <a:accent1>
          <a:srgbClr val="FFFFCC"/>
        </a:accent1>
        <a:accent2>
          <a:srgbClr val="FF6600"/>
        </a:accent2>
        <a:accent3>
          <a:srgbClr val="E2F4FF"/>
        </a:accent3>
        <a:accent4>
          <a:srgbClr val="005757"/>
        </a:accent4>
        <a:accent5>
          <a:srgbClr val="FFFFE2"/>
        </a:accent5>
        <a:accent6>
          <a:srgbClr val="E55B00"/>
        </a:accent6>
        <a:hlink>
          <a:srgbClr val="0066FF"/>
        </a:hlink>
        <a:folHlink>
          <a:srgbClr val="BE547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33CC"/>
        </a:dk1>
        <a:lt1>
          <a:srgbClr val="FFE9E9"/>
        </a:lt1>
        <a:dk2>
          <a:srgbClr val="000000"/>
        </a:dk2>
        <a:lt2>
          <a:srgbClr val="C0C0C0"/>
        </a:lt2>
        <a:accent1>
          <a:srgbClr val="D5E5DB"/>
        </a:accent1>
        <a:accent2>
          <a:srgbClr val="3366FF"/>
        </a:accent2>
        <a:accent3>
          <a:srgbClr val="FFF2F2"/>
        </a:accent3>
        <a:accent4>
          <a:srgbClr val="002AAF"/>
        </a:accent4>
        <a:accent5>
          <a:srgbClr val="E6EFEA"/>
        </a:accent5>
        <a:accent6>
          <a:srgbClr val="2D5BE5"/>
        </a:accent6>
        <a:hlink>
          <a:srgbClr val="FF9900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336699"/>
        </a:dk1>
        <a:lt1>
          <a:srgbClr val="F4E9E0"/>
        </a:lt1>
        <a:dk2>
          <a:srgbClr val="DC5900"/>
        </a:dk2>
        <a:lt2>
          <a:srgbClr val="C0C0C0"/>
        </a:lt2>
        <a:accent1>
          <a:srgbClr val="E4E4E4"/>
        </a:accent1>
        <a:accent2>
          <a:srgbClr val="3399FF"/>
        </a:accent2>
        <a:accent3>
          <a:srgbClr val="F8F2ED"/>
        </a:accent3>
        <a:accent4>
          <a:srgbClr val="2A5783"/>
        </a:accent4>
        <a:accent5>
          <a:srgbClr val="EFEFEF"/>
        </a:accent5>
        <a:accent6>
          <a:srgbClr val="2D89E5"/>
        </a:accent6>
        <a:hlink>
          <a:srgbClr val="CC0066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CC3300"/>
        </a:dk1>
        <a:lt1>
          <a:srgbClr val="E5E5FF"/>
        </a:lt1>
        <a:dk2>
          <a:srgbClr val="565680"/>
        </a:dk2>
        <a:lt2>
          <a:srgbClr val="C0C0C0"/>
        </a:lt2>
        <a:accent1>
          <a:srgbClr val="E6E4EC"/>
        </a:accent1>
        <a:accent2>
          <a:srgbClr val="0066CC"/>
        </a:accent2>
        <a:accent3>
          <a:srgbClr val="EFEFFF"/>
        </a:accent3>
        <a:accent4>
          <a:srgbClr val="AF2A00"/>
        </a:accent4>
        <a:accent5>
          <a:srgbClr val="F0EFF4"/>
        </a:accent5>
        <a:accent6>
          <a:srgbClr val="005BB7"/>
        </a:accent6>
        <a:hlink>
          <a:srgbClr val="008080"/>
        </a:hlink>
        <a:folHlink>
          <a:srgbClr val="7B7B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99"/>
        </a:dk1>
        <a:lt1>
          <a:srgbClr val="FFE2C5"/>
        </a:lt1>
        <a:dk2>
          <a:srgbClr val="007D7A"/>
        </a:dk2>
        <a:lt2>
          <a:srgbClr val="C0C0C0"/>
        </a:lt2>
        <a:accent1>
          <a:srgbClr val="EAEAEA"/>
        </a:accent1>
        <a:accent2>
          <a:srgbClr val="B26EB4"/>
        </a:accent2>
        <a:accent3>
          <a:srgbClr val="FFEEDE"/>
        </a:accent3>
        <a:accent4>
          <a:srgbClr val="000083"/>
        </a:accent4>
        <a:accent5>
          <a:srgbClr val="F2F2F2"/>
        </a:accent5>
        <a:accent6>
          <a:srgbClr val="9F62A1"/>
        </a:accent6>
        <a:hlink>
          <a:srgbClr val="CC3300"/>
        </a:hlink>
        <a:folHlink>
          <a:srgbClr val="0088E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2389</Words>
  <Application>Kingsoft Office WPP</Application>
  <PresentationFormat>在屏幕上显示</PresentationFormat>
  <Paragraphs>162</Paragraphs>
  <Slides>15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7" baseType="lpstr">
      <vt:lpstr>诗情画意</vt:lpstr>
      <vt:lpstr>Equation.DSMT4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书利华教育网www.shulihua.net精心打造一流新课标资料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书利华教育网www.shulihua.net精心打造一流新课标资料</dc:title>
  <dc:creator>书利华教育网www.shulihua.net精心打造一流新课标资料</dc:creator>
  <cp:keywords>书利华教育网www.shulihua.net精心打造一流新课标资料</cp:keywords>
  <dc:description>书利华教育网www.shulihua.net精心打造一流新课标资料</dc:description>
  <dc:subject>书利华教育网www.shulihua.net精心打造一流新课标资料</dc:subject>
  <cp:category>书利华教育网www.shulihua.net精心打造一流新课标资料</cp:category>
  <cp:lastModifiedBy>Administrator</cp:lastModifiedBy>
  <cp:revision>78</cp:revision>
  <dcterms:created xsi:type="dcterms:W3CDTF">2004-11-20T10:10:22Z</dcterms:created>
  <dcterms:modified xsi:type="dcterms:W3CDTF">2015-11-16T10:07:25Z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2052-10.1.0.5346</vt:lpwstr>
  </property>
</Properties>
</file>